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sldIdLst>
    <p:sldId id="256" r:id="rId2"/>
    <p:sldId id="406" r:id="rId3"/>
    <p:sldId id="407" r:id="rId4"/>
    <p:sldId id="408" r:id="rId5"/>
    <p:sldId id="410" r:id="rId6"/>
    <p:sldId id="411" r:id="rId7"/>
    <p:sldId id="412" r:id="rId8"/>
    <p:sldId id="413" r:id="rId9"/>
    <p:sldId id="414" r:id="rId10"/>
    <p:sldId id="415" r:id="rId11"/>
    <p:sldId id="416" r:id="rId12"/>
    <p:sldId id="417" r:id="rId13"/>
    <p:sldId id="418" r:id="rId14"/>
    <p:sldId id="425" r:id="rId15"/>
    <p:sldId id="430" r:id="rId16"/>
    <p:sldId id="427" r:id="rId17"/>
    <p:sldId id="428" r:id="rId18"/>
    <p:sldId id="429" r:id="rId19"/>
    <p:sldId id="431" r:id="rId20"/>
    <p:sldId id="432" r:id="rId21"/>
    <p:sldId id="426" r:id="rId22"/>
    <p:sldId id="434" r:id="rId23"/>
    <p:sldId id="435" r:id="rId24"/>
    <p:sldId id="436" r:id="rId25"/>
    <p:sldId id="437" r:id="rId26"/>
    <p:sldId id="438" r:id="rId27"/>
    <p:sldId id="439" r:id="rId28"/>
    <p:sldId id="440" r:id="rId29"/>
    <p:sldId id="441" r:id="rId30"/>
    <p:sldId id="442" r:id="rId31"/>
    <p:sldId id="443" r:id="rId32"/>
    <p:sldId id="444" r:id="rId33"/>
    <p:sldId id="445" r:id="rId34"/>
    <p:sldId id="446" r:id="rId35"/>
    <p:sldId id="447" r:id="rId36"/>
    <p:sldId id="448" r:id="rId37"/>
    <p:sldId id="449" r:id="rId38"/>
    <p:sldId id="450" r:id="rId39"/>
    <p:sldId id="451" r:id="rId40"/>
    <p:sldId id="452" r:id="rId41"/>
    <p:sldId id="453" r:id="rId42"/>
    <p:sldId id="454" r:id="rId43"/>
    <p:sldId id="455" r:id="rId44"/>
    <p:sldId id="456" r:id="rId45"/>
    <p:sldId id="457" r:id="rId46"/>
    <p:sldId id="458" r:id="rId47"/>
    <p:sldId id="459" r:id="rId48"/>
    <p:sldId id="460" r:id="rId49"/>
    <p:sldId id="461" r:id="rId50"/>
    <p:sldId id="462" r:id="rId51"/>
    <p:sldId id="463" r:id="rId52"/>
    <p:sldId id="464" r:id="rId53"/>
    <p:sldId id="465" r:id="rId54"/>
    <p:sldId id="466" r:id="rId55"/>
    <p:sldId id="467" r:id="rId56"/>
    <p:sldId id="468" r:id="rId57"/>
    <p:sldId id="469" r:id="rId58"/>
    <p:sldId id="470" r:id="rId59"/>
    <p:sldId id="471" r:id="rId60"/>
    <p:sldId id="472" r:id="rId61"/>
    <p:sldId id="473" r:id="rId62"/>
    <p:sldId id="474" r:id="rId63"/>
    <p:sldId id="475" r:id="rId64"/>
    <p:sldId id="476" r:id="rId65"/>
    <p:sldId id="477" r:id="rId66"/>
    <p:sldId id="478" r:id="rId67"/>
    <p:sldId id="479" r:id="rId68"/>
    <p:sldId id="480" r:id="rId69"/>
    <p:sldId id="481" r:id="rId70"/>
    <p:sldId id="482" r:id="rId71"/>
    <p:sldId id="483" r:id="rId72"/>
    <p:sldId id="484" r:id="rId73"/>
    <p:sldId id="485" r:id="rId74"/>
    <p:sldId id="486" r:id="rId75"/>
    <p:sldId id="491" r:id="rId76"/>
    <p:sldId id="489" r:id="rId77"/>
    <p:sldId id="490" r:id="rId78"/>
    <p:sldId id="493" r:id="rId79"/>
    <p:sldId id="492" r:id="rId80"/>
    <p:sldId id="487" r:id="rId81"/>
    <p:sldId id="488" r:id="rId82"/>
    <p:sldId id="494" r:id="rId83"/>
    <p:sldId id="495" r:id="rId8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Full" cryptAlgorithmClass="hash" cryptAlgorithmType="typeAny" cryptAlgorithmSid="4" spinCount="100000" saltData="SQyZrpTjVC4spcOpQwQFlg==" hashData="aJICk8qUUxubRt61msUf9Py23js="/>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2" d="100"/>
          <a:sy n="62" d="100"/>
        </p:scale>
        <p:origin x="-1596"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32ACDA-ED8E-4DB1-8A39-C0AE488061D2}" type="doc">
      <dgm:prSet loTypeId="urn:microsoft.com/office/officeart/2005/8/layout/hProcess9" loCatId="process" qsTypeId="urn:microsoft.com/office/officeart/2005/8/quickstyle/simple1" qsCatId="simple" csTypeId="urn:microsoft.com/office/officeart/2005/8/colors/accent1_2" csCatId="accent1" phldr="1"/>
      <dgm:spPr/>
    </dgm:pt>
    <dgm:pt modelId="{9A5A935C-4A90-4DFD-BD06-94A878BAE342}">
      <dgm:prSet phldrT="[文本]"/>
      <dgm:spPr/>
      <dgm:t>
        <a:bodyPr/>
        <a:lstStyle/>
        <a:p>
          <a:r>
            <a:rPr lang="zh-CN" altLang="en-US" dirty="0" smtClean="0"/>
            <a:t>实验箱简介</a:t>
          </a:r>
          <a:endParaRPr lang="zh-CN" altLang="en-US" dirty="0"/>
        </a:p>
      </dgm:t>
    </dgm:pt>
    <dgm:pt modelId="{A203B49D-7576-4414-A2CB-1F521DFB8096}" type="parTrans" cxnId="{6DB07419-9ECA-406F-952A-58A624696E23}">
      <dgm:prSet/>
      <dgm:spPr/>
      <dgm:t>
        <a:bodyPr/>
        <a:lstStyle/>
        <a:p>
          <a:endParaRPr lang="zh-CN" altLang="en-US"/>
        </a:p>
      </dgm:t>
    </dgm:pt>
    <dgm:pt modelId="{2E0A6FE8-7E0E-4064-A9C9-75AE82CF39E0}" type="sibTrans" cxnId="{6DB07419-9ECA-406F-952A-58A624696E23}">
      <dgm:prSet/>
      <dgm:spPr/>
      <dgm:t>
        <a:bodyPr/>
        <a:lstStyle/>
        <a:p>
          <a:endParaRPr lang="zh-CN" altLang="en-US"/>
        </a:p>
      </dgm:t>
    </dgm:pt>
    <dgm:pt modelId="{F194924D-9E82-4758-981A-77ECAB9ECC98}">
      <dgm:prSet phldrT="[文本]"/>
      <dgm:spPr/>
      <dgm:t>
        <a:bodyPr/>
        <a:lstStyle/>
        <a:p>
          <a:r>
            <a:rPr lang="zh-CN" altLang="en-US" dirty="0" smtClean="0"/>
            <a:t>常用电子元器件简介</a:t>
          </a:r>
          <a:endParaRPr lang="zh-CN" altLang="en-US" dirty="0"/>
        </a:p>
      </dgm:t>
    </dgm:pt>
    <dgm:pt modelId="{AEAF3754-6022-4992-8D87-FD3F8B8A342F}" type="parTrans" cxnId="{BAA3C6C7-BF9E-4517-ABD0-63DD587C32C5}">
      <dgm:prSet/>
      <dgm:spPr/>
      <dgm:t>
        <a:bodyPr/>
        <a:lstStyle/>
        <a:p>
          <a:endParaRPr lang="zh-CN" altLang="en-US"/>
        </a:p>
      </dgm:t>
    </dgm:pt>
    <dgm:pt modelId="{647E5271-45FE-498F-AB32-66F298C34EB8}" type="sibTrans" cxnId="{BAA3C6C7-BF9E-4517-ABD0-63DD587C32C5}">
      <dgm:prSet/>
      <dgm:spPr/>
      <dgm:t>
        <a:bodyPr/>
        <a:lstStyle/>
        <a:p>
          <a:endParaRPr lang="zh-CN" altLang="en-US"/>
        </a:p>
      </dgm:t>
    </dgm:pt>
    <dgm:pt modelId="{91CA7A3E-00F8-44E4-9D68-D15B26F4104B}">
      <dgm:prSet phldrT="[文本]"/>
      <dgm:spPr/>
      <dgm:t>
        <a:bodyPr/>
        <a:lstStyle/>
        <a:p>
          <a:r>
            <a:rPr lang="zh-CN" altLang="en-US" dirty="0" smtClean="0"/>
            <a:t>数字万用表的基本操作</a:t>
          </a:r>
          <a:endParaRPr lang="zh-CN" altLang="en-US" dirty="0"/>
        </a:p>
      </dgm:t>
    </dgm:pt>
    <dgm:pt modelId="{34BF3DC9-9B8D-4FC3-A6DF-C7F59F130DFA}" type="parTrans" cxnId="{A68F4754-C079-4D37-AD5A-694245BE71F7}">
      <dgm:prSet/>
      <dgm:spPr/>
      <dgm:t>
        <a:bodyPr/>
        <a:lstStyle/>
        <a:p>
          <a:endParaRPr lang="zh-CN" altLang="en-US"/>
        </a:p>
      </dgm:t>
    </dgm:pt>
    <dgm:pt modelId="{32821C23-A811-4CCD-90C7-EAC30F30D010}" type="sibTrans" cxnId="{A68F4754-C079-4D37-AD5A-694245BE71F7}">
      <dgm:prSet/>
      <dgm:spPr/>
      <dgm:t>
        <a:bodyPr/>
        <a:lstStyle/>
        <a:p>
          <a:endParaRPr lang="zh-CN" altLang="en-US"/>
        </a:p>
      </dgm:t>
    </dgm:pt>
    <dgm:pt modelId="{858A66BF-B334-49B9-8C28-89D6C69CF71F}">
      <dgm:prSet phldrT="[文本]"/>
      <dgm:spPr/>
      <dgm:t>
        <a:bodyPr/>
        <a:lstStyle/>
        <a:p>
          <a:r>
            <a:rPr lang="zh-CN" altLang="en-US" dirty="0" smtClean="0"/>
            <a:t>发光二极管</a:t>
          </a:r>
          <a:r>
            <a:rPr lang="en-US" altLang="zh-CN" dirty="0" smtClean="0"/>
            <a:t>LED</a:t>
          </a:r>
          <a:r>
            <a:rPr lang="zh-CN" altLang="en-US" dirty="0" smtClean="0"/>
            <a:t>驱动实验</a:t>
          </a:r>
          <a:endParaRPr lang="zh-CN" altLang="en-US" dirty="0"/>
        </a:p>
      </dgm:t>
    </dgm:pt>
    <dgm:pt modelId="{ED8BEA1A-FDE4-4184-9C61-C2B11717B20C}" type="parTrans" cxnId="{09E8D6C8-D404-4F8B-A7E0-6F84CB6CD4F2}">
      <dgm:prSet/>
      <dgm:spPr/>
      <dgm:t>
        <a:bodyPr/>
        <a:lstStyle/>
        <a:p>
          <a:endParaRPr lang="zh-CN" altLang="en-US"/>
        </a:p>
      </dgm:t>
    </dgm:pt>
    <dgm:pt modelId="{9419E3EB-8ED3-4436-A0F4-544442BFEBBE}" type="sibTrans" cxnId="{09E8D6C8-D404-4F8B-A7E0-6F84CB6CD4F2}">
      <dgm:prSet/>
      <dgm:spPr/>
      <dgm:t>
        <a:bodyPr/>
        <a:lstStyle/>
        <a:p>
          <a:endParaRPr lang="zh-CN" altLang="en-US"/>
        </a:p>
      </dgm:t>
    </dgm:pt>
    <dgm:pt modelId="{DD2CAB52-6188-4C8D-B411-2902BFAF2BFE}" type="pres">
      <dgm:prSet presAssocID="{A832ACDA-ED8E-4DB1-8A39-C0AE488061D2}" presName="CompostProcess" presStyleCnt="0">
        <dgm:presLayoutVars>
          <dgm:dir/>
          <dgm:resizeHandles val="exact"/>
        </dgm:presLayoutVars>
      </dgm:prSet>
      <dgm:spPr/>
    </dgm:pt>
    <dgm:pt modelId="{E06D76C0-E54C-4A91-91C7-332DB48E37EE}" type="pres">
      <dgm:prSet presAssocID="{A832ACDA-ED8E-4DB1-8A39-C0AE488061D2}" presName="arrow" presStyleLbl="bgShp" presStyleIdx="0" presStyleCnt="1"/>
      <dgm:spPr/>
    </dgm:pt>
    <dgm:pt modelId="{B38C9D50-680B-4934-AAD1-AA4B68A303CD}" type="pres">
      <dgm:prSet presAssocID="{A832ACDA-ED8E-4DB1-8A39-C0AE488061D2}" presName="linearProcess" presStyleCnt="0"/>
      <dgm:spPr/>
    </dgm:pt>
    <dgm:pt modelId="{FDCC6B04-8F8A-4446-BD05-25CACFE9531C}" type="pres">
      <dgm:prSet presAssocID="{9A5A935C-4A90-4DFD-BD06-94A878BAE342}" presName="textNode" presStyleLbl="node1" presStyleIdx="0" presStyleCnt="4">
        <dgm:presLayoutVars>
          <dgm:bulletEnabled val="1"/>
        </dgm:presLayoutVars>
      </dgm:prSet>
      <dgm:spPr/>
      <dgm:t>
        <a:bodyPr/>
        <a:lstStyle/>
        <a:p>
          <a:endParaRPr lang="zh-CN" altLang="en-US"/>
        </a:p>
      </dgm:t>
    </dgm:pt>
    <dgm:pt modelId="{DD5631EE-8436-4A48-8C7D-FFF0536F376E}" type="pres">
      <dgm:prSet presAssocID="{2E0A6FE8-7E0E-4064-A9C9-75AE82CF39E0}" presName="sibTrans" presStyleCnt="0"/>
      <dgm:spPr/>
    </dgm:pt>
    <dgm:pt modelId="{3F8DFB83-E7ED-405E-AC27-B2B8A4F11E14}" type="pres">
      <dgm:prSet presAssocID="{F194924D-9E82-4758-981A-77ECAB9ECC98}" presName="textNode" presStyleLbl="node1" presStyleIdx="1" presStyleCnt="4">
        <dgm:presLayoutVars>
          <dgm:bulletEnabled val="1"/>
        </dgm:presLayoutVars>
      </dgm:prSet>
      <dgm:spPr/>
      <dgm:t>
        <a:bodyPr/>
        <a:lstStyle/>
        <a:p>
          <a:endParaRPr lang="zh-CN" altLang="en-US"/>
        </a:p>
      </dgm:t>
    </dgm:pt>
    <dgm:pt modelId="{5C31398D-1E35-4445-AF4F-7F3D66CE32F5}" type="pres">
      <dgm:prSet presAssocID="{647E5271-45FE-498F-AB32-66F298C34EB8}" presName="sibTrans" presStyleCnt="0"/>
      <dgm:spPr/>
    </dgm:pt>
    <dgm:pt modelId="{590DB4C7-EE95-4C0F-ABE6-60DEDB04C1AA}" type="pres">
      <dgm:prSet presAssocID="{91CA7A3E-00F8-44E4-9D68-D15B26F4104B}" presName="textNode" presStyleLbl="node1" presStyleIdx="2" presStyleCnt="4">
        <dgm:presLayoutVars>
          <dgm:bulletEnabled val="1"/>
        </dgm:presLayoutVars>
      </dgm:prSet>
      <dgm:spPr/>
      <dgm:t>
        <a:bodyPr/>
        <a:lstStyle/>
        <a:p>
          <a:endParaRPr lang="zh-CN" altLang="en-US"/>
        </a:p>
      </dgm:t>
    </dgm:pt>
    <dgm:pt modelId="{E916F129-9C16-498D-9B86-10136162B3B8}" type="pres">
      <dgm:prSet presAssocID="{32821C23-A811-4CCD-90C7-EAC30F30D010}" presName="sibTrans" presStyleCnt="0"/>
      <dgm:spPr/>
    </dgm:pt>
    <dgm:pt modelId="{F0882ADB-2A49-4F6D-A376-20D1F78F4F58}" type="pres">
      <dgm:prSet presAssocID="{858A66BF-B334-49B9-8C28-89D6C69CF71F}" presName="textNode" presStyleLbl="node1" presStyleIdx="3" presStyleCnt="4">
        <dgm:presLayoutVars>
          <dgm:bulletEnabled val="1"/>
        </dgm:presLayoutVars>
      </dgm:prSet>
      <dgm:spPr/>
      <dgm:t>
        <a:bodyPr/>
        <a:lstStyle/>
        <a:p>
          <a:endParaRPr lang="zh-CN" altLang="en-US"/>
        </a:p>
      </dgm:t>
    </dgm:pt>
  </dgm:ptLst>
  <dgm:cxnLst>
    <dgm:cxn modelId="{6DB07419-9ECA-406F-952A-58A624696E23}" srcId="{A832ACDA-ED8E-4DB1-8A39-C0AE488061D2}" destId="{9A5A935C-4A90-4DFD-BD06-94A878BAE342}" srcOrd="0" destOrd="0" parTransId="{A203B49D-7576-4414-A2CB-1F521DFB8096}" sibTransId="{2E0A6FE8-7E0E-4064-A9C9-75AE82CF39E0}"/>
    <dgm:cxn modelId="{461CEC32-F8F4-4711-982B-51AD0B556513}" type="presOf" srcId="{858A66BF-B334-49B9-8C28-89D6C69CF71F}" destId="{F0882ADB-2A49-4F6D-A376-20D1F78F4F58}" srcOrd="0" destOrd="0" presId="urn:microsoft.com/office/officeart/2005/8/layout/hProcess9"/>
    <dgm:cxn modelId="{4055F73D-4AE0-4D96-B5AD-1B9188049425}" type="presOf" srcId="{F194924D-9E82-4758-981A-77ECAB9ECC98}" destId="{3F8DFB83-E7ED-405E-AC27-B2B8A4F11E14}" srcOrd="0" destOrd="0" presId="urn:microsoft.com/office/officeart/2005/8/layout/hProcess9"/>
    <dgm:cxn modelId="{CFB386E1-E643-404E-80E6-4410F41F5AA8}" type="presOf" srcId="{9A5A935C-4A90-4DFD-BD06-94A878BAE342}" destId="{FDCC6B04-8F8A-4446-BD05-25CACFE9531C}" srcOrd="0" destOrd="0" presId="urn:microsoft.com/office/officeart/2005/8/layout/hProcess9"/>
    <dgm:cxn modelId="{BAA3C6C7-BF9E-4517-ABD0-63DD587C32C5}" srcId="{A832ACDA-ED8E-4DB1-8A39-C0AE488061D2}" destId="{F194924D-9E82-4758-981A-77ECAB9ECC98}" srcOrd="1" destOrd="0" parTransId="{AEAF3754-6022-4992-8D87-FD3F8B8A342F}" sibTransId="{647E5271-45FE-498F-AB32-66F298C34EB8}"/>
    <dgm:cxn modelId="{3C4EAF2D-9837-477F-B4CA-DB06F716D023}" type="presOf" srcId="{91CA7A3E-00F8-44E4-9D68-D15B26F4104B}" destId="{590DB4C7-EE95-4C0F-ABE6-60DEDB04C1AA}" srcOrd="0" destOrd="0" presId="urn:microsoft.com/office/officeart/2005/8/layout/hProcess9"/>
    <dgm:cxn modelId="{A68F4754-C079-4D37-AD5A-694245BE71F7}" srcId="{A832ACDA-ED8E-4DB1-8A39-C0AE488061D2}" destId="{91CA7A3E-00F8-44E4-9D68-D15B26F4104B}" srcOrd="2" destOrd="0" parTransId="{34BF3DC9-9B8D-4FC3-A6DF-C7F59F130DFA}" sibTransId="{32821C23-A811-4CCD-90C7-EAC30F30D010}"/>
    <dgm:cxn modelId="{57368DA6-0398-41C3-849C-063FB12977B3}" type="presOf" srcId="{A832ACDA-ED8E-4DB1-8A39-C0AE488061D2}" destId="{DD2CAB52-6188-4C8D-B411-2902BFAF2BFE}" srcOrd="0" destOrd="0" presId="urn:microsoft.com/office/officeart/2005/8/layout/hProcess9"/>
    <dgm:cxn modelId="{09E8D6C8-D404-4F8B-A7E0-6F84CB6CD4F2}" srcId="{A832ACDA-ED8E-4DB1-8A39-C0AE488061D2}" destId="{858A66BF-B334-49B9-8C28-89D6C69CF71F}" srcOrd="3" destOrd="0" parTransId="{ED8BEA1A-FDE4-4184-9C61-C2B11717B20C}" sibTransId="{9419E3EB-8ED3-4436-A0F4-544442BFEBBE}"/>
    <dgm:cxn modelId="{73B991F2-9598-4FC3-B262-751BD3F3F6B2}" type="presParOf" srcId="{DD2CAB52-6188-4C8D-B411-2902BFAF2BFE}" destId="{E06D76C0-E54C-4A91-91C7-332DB48E37EE}" srcOrd="0" destOrd="0" presId="urn:microsoft.com/office/officeart/2005/8/layout/hProcess9"/>
    <dgm:cxn modelId="{17A42CAF-FB90-4AF1-802B-5547D3C397FF}" type="presParOf" srcId="{DD2CAB52-6188-4C8D-B411-2902BFAF2BFE}" destId="{B38C9D50-680B-4934-AAD1-AA4B68A303CD}" srcOrd="1" destOrd="0" presId="urn:microsoft.com/office/officeart/2005/8/layout/hProcess9"/>
    <dgm:cxn modelId="{46FAFCF4-6530-4EBB-9805-7FEF43328E07}" type="presParOf" srcId="{B38C9D50-680B-4934-AAD1-AA4B68A303CD}" destId="{FDCC6B04-8F8A-4446-BD05-25CACFE9531C}" srcOrd="0" destOrd="0" presId="urn:microsoft.com/office/officeart/2005/8/layout/hProcess9"/>
    <dgm:cxn modelId="{5CDB7041-C2C1-4625-BFAF-54C2D52F3A87}" type="presParOf" srcId="{B38C9D50-680B-4934-AAD1-AA4B68A303CD}" destId="{DD5631EE-8436-4A48-8C7D-FFF0536F376E}" srcOrd="1" destOrd="0" presId="urn:microsoft.com/office/officeart/2005/8/layout/hProcess9"/>
    <dgm:cxn modelId="{286DE064-0E22-43CE-9861-94724B1F21EA}" type="presParOf" srcId="{B38C9D50-680B-4934-AAD1-AA4B68A303CD}" destId="{3F8DFB83-E7ED-405E-AC27-B2B8A4F11E14}" srcOrd="2" destOrd="0" presId="urn:microsoft.com/office/officeart/2005/8/layout/hProcess9"/>
    <dgm:cxn modelId="{DA598313-41E0-42BF-A0BF-390DBA9B4955}" type="presParOf" srcId="{B38C9D50-680B-4934-AAD1-AA4B68A303CD}" destId="{5C31398D-1E35-4445-AF4F-7F3D66CE32F5}" srcOrd="3" destOrd="0" presId="urn:microsoft.com/office/officeart/2005/8/layout/hProcess9"/>
    <dgm:cxn modelId="{B782D86E-1494-4A1A-941A-AEAB5BC86669}" type="presParOf" srcId="{B38C9D50-680B-4934-AAD1-AA4B68A303CD}" destId="{590DB4C7-EE95-4C0F-ABE6-60DEDB04C1AA}" srcOrd="4" destOrd="0" presId="urn:microsoft.com/office/officeart/2005/8/layout/hProcess9"/>
    <dgm:cxn modelId="{D8336C65-13C4-4833-A0B6-3222CBD82EE0}" type="presParOf" srcId="{B38C9D50-680B-4934-AAD1-AA4B68A303CD}" destId="{E916F129-9C16-498D-9B86-10136162B3B8}" srcOrd="5" destOrd="0" presId="urn:microsoft.com/office/officeart/2005/8/layout/hProcess9"/>
    <dgm:cxn modelId="{FAFF570F-0A67-44CA-B35F-1AB6FB1F9FAE}" type="presParOf" srcId="{B38C9D50-680B-4934-AAD1-AA4B68A303CD}" destId="{F0882ADB-2A49-4F6D-A376-20D1F78F4F58}"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6D76C0-E54C-4A91-91C7-332DB48E37EE}">
      <dsp:nvSpPr>
        <dsp:cNvPr id="0" name=""/>
        <dsp:cNvSpPr/>
      </dsp:nvSpPr>
      <dsp:spPr>
        <a:xfrm>
          <a:off x="617219" y="0"/>
          <a:ext cx="6995160" cy="46863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CC6B04-8F8A-4446-BD05-25CACFE9531C}">
      <dsp:nvSpPr>
        <dsp:cNvPr id="0" name=""/>
        <dsp:cNvSpPr/>
      </dsp:nvSpPr>
      <dsp:spPr>
        <a:xfrm>
          <a:off x="4118" y="1405890"/>
          <a:ext cx="1981051" cy="1874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smtClean="0"/>
            <a:t>实验箱简介</a:t>
          </a:r>
          <a:endParaRPr lang="zh-CN" altLang="en-US" sz="3000" kern="1200" dirty="0"/>
        </a:p>
      </dsp:txBody>
      <dsp:txXfrm>
        <a:off x="95625" y="1497397"/>
        <a:ext cx="1798037" cy="1691506"/>
      </dsp:txXfrm>
    </dsp:sp>
    <dsp:sp modelId="{3F8DFB83-E7ED-405E-AC27-B2B8A4F11E14}">
      <dsp:nvSpPr>
        <dsp:cNvPr id="0" name=""/>
        <dsp:cNvSpPr/>
      </dsp:nvSpPr>
      <dsp:spPr>
        <a:xfrm>
          <a:off x="2084222" y="1405890"/>
          <a:ext cx="1981051" cy="1874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smtClean="0"/>
            <a:t>常用电子元器件简介</a:t>
          </a:r>
          <a:endParaRPr lang="zh-CN" altLang="en-US" sz="3000" kern="1200" dirty="0"/>
        </a:p>
      </dsp:txBody>
      <dsp:txXfrm>
        <a:off x="2175729" y="1497397"/>
        <a:ext cx="1798037" cy="1691506"/>
      </dsp:txXfrm>
    </dsp:sp>
    <dsp:sp modelId="{590DB4C7-EE95-4C0F-ABE6-60DEDB04C1AA}">
      <dsp:nvSpPr>
        <dsp:cNvPr id="0" name=""/>
        <dsp:cNvSpPr/>
      </dsp:nvSpPr>
      <dsp:spPr>
        <a:xfrm>
          <a:off x="4164326" y="1405890"/>
          <a:ext cx="1981051" cy="1874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smtClean="0"/>
            <a:t>数字万用表的基本操作</a:t>
          </a:r>
          <a:endParaRPr lang="zh-CN" altLang="en-US" sz="3000" kern="1200" dirty="0"/>
        </a:p>
      </dsp:txBody>
      <dsp:txXfrm>
        <a:off x="4255833" y="1497397"/>
        <a:ext cx="1798037" cy="1691506"/>
      </dsp:txXfrm>
    </dsp:sp>
    <dsp:sp modelId="{F0882ADB-2A49-4F6D-A376-20D1F78F4F58}">
      <dsp:nvSpPr>
        <dsp:cNvPr id="0" name=""/>
        <dsp:cNvSpPr/>
      </dsp:nvSpPr>
      <dsp:spPr>
        <a:xfrm>
          <a:off x="6244430" y="1405890"/>
          <a:ext cx="1981051" cy="1874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smtClean="0"/>
            <a:t>发光二极管</a:t>
          </a:r>
          <a:r>
            <a:rPr lang="en-US" altLang="zh-CN" sz="3000" kern="1200" dirty="0" smtClean="0"/>
            <a:t>LED</a:t>
          </a:r>
          <a:r>
            <a:rPr lang="zh-CN" altLang="en-US" sz="3000" kern="1200" dirty="0" smtClean="0"/>
            <a:t>驱动实验</a:t>
          </a:r>
          <a:endParaRPr lang="zh-CN" altLang="en-US" sz="3000" kern="1200" dirty="0"/>
        </a:p>
      </dsp:txBody>
      <dsp:txXfrm>
        <a:off x="6335937" y="1497397"/>
        <a:ext cx="1798037" cy="169150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60E637-FC4F-44A0-B442-55016CFA75D1}" type="datetimeFigureOut">
              <a:rPr lang="zh-CN" altLang="en-US" smtClean="0"/>
              <a:t>2021-03-16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076C3C-6D06-40B2-AE7D-3F8AC419DE00}" type="slidenum">
              <a:rPr lang="zh-CN" altLang="en-US" smtClean="0"/>
              <a:t>‹#›</a:t>
            </a:fld>
            <a:endParaRPr lang="zh-CN" altLang="en-US"/>
          </a:p>
        </p:txBody>
      </p:sp>
    </p:spTree>
    <p:extLst>
      <p:ext uri="{BB962C8B-B14F-4D97-AF65-F5344CB8AC3E}">
        <p14:creationId xmlns:p14="http://schemas.microsoft.com/office/powerpoint/2010/main" val="23704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灯片编号占位符 4"/>
          <p:cNvSpPr>
            <a:spLocks noGrp="1"/>
          </p:cNvSpPr>
          <p:nvPr>
            <p:ph type="sldNum" sz="quarter" idx="11"/>
          </p:nvPr>
        </p:nvSpPr>
        <p:spPr/>
        <p:txBody>
          <a:bodyPr/>
          <a:lstStyle/>
          <a:p>
            <a:fld id="{7D921CB1-AAAA-40FB-B3D5-A3B5D74F627F}" type="slidenum">
              <a:rPr lang="zh-CN" altLang="en-US" smtClean="0"/>
              <a:t>18</a:t>
            </a:fld>
            <a:endParaRPr lang="zh-CN" altLang="en-US"/>
          </a:p>
        </p:txBody>
      </p:sp>
      <p:sp>
        <p:nvSpPr>
          <p:cNvPr id="6" name="页脚占位符 5"/>
          <p:cNvSpPr>
            <a:spLocks noGrp="1"/>
          </p:cNvSpPr>
          <p:nvPr>
            <p:ph type="ftr" sz="quarter" idx="12"/>
          </p:nvPr>
        </p:nvSpPr>
        <p:spPr/>
        <p:txBody>
          <a:bodyPr/>
          <a:lstStyle/>
          <a:p>
            <a:endParaRPr lang="zh-CN" altLang="en-US"/>
          </a:p>
        </p:txBody>
      </p:sp>
    </p:spTree>
    <p:extLst>
      <p:ext uri="{BB962C8B-B14F-4D97-AF65-F5344CB8AC3E}">
        <p14:creationId xmlns:p14="http://schemas.microsoft.com/office/powerpoint/2010/main" val="1051840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灯片编号占位符 4"/>
          <p:cNvSpPr>
            <a:spLocks noGrp="1"/>
          </p:cNvSpPr>
          <p:nvPr>
            <p:ph type="sldNum" sz="quarter" idx="11"/>
          </p:nvPr>
        </p:nvSpPr>
        <p:spPr/>
        <p:txBody>
          <a:bodyPr/>
          <a:lstStyle/>
          <a:p>
            <a:fld id="{7D921CB1-AAAA-40FB-B3D5-A3B5D74F627F}" type="slidenum">
              <a:rPr lang="zh-CN" altLang="en-US" smtClean="0"/>
              <a:t>19</a:t>
            </a:fld>
            <a:endParaRPr lang="zh-CN" altLang="en-US"/>
          </a:p>
        </p:txBody>
      </p:sp>
      <p:sp>
        <p:nvSpPr>
          <p:cNvPr id="6" name="页脚占位符 5"/>
          <p:cNvSpPr>
            <a:spLocks noGrp="1"/>
          </p:cNvSpPr>
          <p:nvPr>
            <p:ph type="ftr" sz="quarter" idx="12"/>
          </p:nvPr>
        </p:nvSpPr>
        <p:spPr/>
        <p:txBody>
          <a:bodyPr/>
          <a:lstStyle/>
          <a:p>
            <a:endParaRPr lang="zh-CN" altLang="en-US"/>
          </a:p>
        </p:txBody>
      </p:sp>
    </p:spTree>
    <p:extLst>
      <p:ext uri="{BB962C8B-B14F-4D97-AF65-F5344CB8AC3E}">
        <p14:creationId xmlns:p14="http://schemas.microsoft.com/office/powerpoint/2010/main" val="1051840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灯片编号占位符 4"/>
          <p:cNvSpPr>
            <a:spLocks noGrp="1"/>
          </p:cNvSpPr>
          <p:nvPr>
            <p:ph type="sldNum" sz="quarter" idx="11"/>
          </p:nvPr>
        </p:nvSpPr>
        <p:spPr/>
        <p:txBody>
          <a:bodyPr/>
          <a:lstStyle/>
          <a:p>
            <a:fld id="{7D921CB1-AAAA-40FB-B3D5-A3B5D74F627F}" type="slidenum">
              <a:rPr lang="zh-CN" altLang="en-US" smtClean="0"/>
              <a:t>20</a:t>
            </a:fld>
            <a:endParaRPr lang="zh-CN" altLang="en-US"/>
          </a:p>
        </p:txBody>
      </p:sp>
      <p:sp>
        <p:nvSpPr>
          <p:cNvPr id="6" name="页脚占位符 5"/>
          <p:cNvSpPr>
            <a:spLocks noGrp="1"/>
          </p:cNvSpPr>
          <p:nvPr>
            <p:ph type="ftr" sz="quarter" idx="12"/>
          </p:nvPr>
        </p:nvSpPr>
        <p:spPr/>
        <p:txBody>
          <a:bodyPr/>
          <a:lstStyle/>
          <a:p>
            <a:endParaRPr lang="zh-CN" altLang="en-US"/>
          </a:p>
        </p:txBody>
      </p:sp>
    </p:spTree>
    <p:extLst>
      <p:ext uri="{BB962C8B-B14F-4D97-AF65-F5344CB8AC3E}">
        <p14:creationId xmlns:p14="http://schemas.microsoft.com/office/powerpoint/2010/main" val="1051840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nvSpPr>
        <p:spPr>
          <a:xfrm>
            <a:off x="685800" y="3196686"/>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ctrTitle"/>
          </p:nvPr>
        </p:nvSpPr>
        <p:spPr>
          <a:xfrm>
            <a:off x="685800" y="1676401"/>
            <a:ext cx="7772400" cy="1538286"/>
          </a:xfrm>
        </p:spPr>
        <p:txBody>
          <a:bodyPr anchor="b"/>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2AA02411-8725-4B91-A6B9-2C31AE07C520}" type="datetime1">
              <a:rPr lang="zh-CN" altLang="en-US" smtClean="0"/>
              <a:t>2021-03-16</a:t>
            </a:fld>
            <a:endParaRPr lang="zh-CN" altLang="en-US"/>
          </a:p>
        </p:txBody>
      </p:sp>
      <p:sp>
        <p:nvSpPr>
          <p:cNvPr id="5" name="页脚占位符 4"/>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6" name="灯片编号占位符 5"/>
          <p:cNvSpPr>
            <a:spLocks noGrp="1"/>
          </p:cNvSpPr>
          <p:nvPr>
            <p:ph type="sldNum" sz="quarter" idx="12"/>
          </p:nvPr>
        </p:nvSpPr>
        <p:spPr/>
        <p:txBody>
          <a:bodyPr/>
          <a:lstStyle/>
          <a:p>
            <a:fld id="{C5E5A302-A976-4DC0-BEEC-51499557BF3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90F7BCB1-90BE-4DFD-813C-101F22E55CA4}" type="datetime1">
              <a:rPr lang="zh-CN" altLang="en-US" smtClean="0"/>
              <a:t>2021-03-16</a:t>
            </a:fld>
            <a:endParaRPr lang="zh-CN" altLang="en-US"/>
          </a:p>
        </p:txBody>
      </p:sp>
      <p:sp>
        <p:nvSpPr>
          <p:cNvPr id="5" name="页脚占位符 4"/>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6" name="灯片编号占位符 5"/>
          <p:cNvSpPr>
            <a:spLocks noGrp="1"/>
          </p:cNvSpPr>
          <p:nvPr>
            <p:ph type="sldNum" sz="quarter" idx="12"/>
          </p:nvPr>
        </p:nvSpPr>
        <p:spPr/>
        <p:txBody>
          <a:bodyPr/>
          <a:lstStyle/>
          <a:p>
            <a:fld id="{C5E5A302-A976-4DC0-BEEC-51499557BF3A}" type="slidenum">
              <a:rPr lang="zh-CN" altLang="en-US" smtClean="0"/>
              <a:t>‹#›</a:t>
            </a:fld>
            <a:endParaRPr lang="zh-CN" altLang="en-US"/>
          </a:p>
        </p:txBody>
      </p:sp>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686568" cy="6011882"/>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3CBF4A1F-5B0F-4E6B-B31F-3E284F8C4F10}" type="datetime1">
              <a:rPr lang="zh-CN" altLang="en-US" smtClean="0"/>
              <a:t>2021-03-16</a:t>
            </a:fld>
            <a:endParaRPr lang="zh-CN" altLang="en-US"/>
          </a:p>
        </p:txBody>
      </p:sp>
      <p:sp>
        <p:nvSpPr>
          <p:cNvPr id="5" name="页脚占位符 4"/>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6" name="灯片编号占位符 5"/>
          <p:cNvSpPr>
            <a:spLocks noGrp="1"/>
          </p:cNvSpPr>
          <p:nvPr>
            <p:ph type="sldNum" sz="quarter" idx="12"/>
          </p:nvPr>
        </p:nvSpPr>
        <p:spPr/>
        <p:txBody>
          <a:bodyPr/>
          <a:lstStyle/>
          <a:p>
            <a:fld id="{C5E5A302-A976-4DC0-BEEC-51499557BF3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73152" y="6400800"/>
            <a:ext cx="3200400" cy="283800"/>
          </a:xfrm>
        </p:spPr>
        <p:txBody>
          <a:bodyPr/>
          <a:lstStyle/>
          <a:p>
            <a:fld id="{7C1BCC26-9B86-4B74-A2A0-03924DE8EEE0}" type="datetime1">
              <a:rPr lang="zh-CN" altLang="en-US" smtClean="0"/>
              <a:t>2021-03-16</a:t>
            </a:fld>
            <a:endParaRPr lang="zh-CN" altLang="en-US"/>
          </a:p>
        </p:txBody>
      </p:sp>
      <p:sp>
        <p:nvSpPr>
          <p:cNvPr id="5" name="页脚占位符 4"/>
          <p:cNvSpPr>
            <a:spLocks noGrp="1"/>
          </p:cNvSpPr>
          <p:nvPr>
            <p:ph type="ftr" sz="quarter" idx="11"/>
          </p:nvPr>
        </p:nvSpPr>
        <p:spPr>
          <a:xfrm>
            <a:off x="5330952" y="6400800"/>
            <a:ext cx="3733800" cy="283800"/>
          </a:xfrm>
        </p:spPr>
        <p:txBody>
          <a:bodyPr/>
          <a:lstStyle/>
          <a:p>
            <a:r>
              <a:rPr lang="zh-CN" altLang="en-US" smtClean="0"/>
              <a:t>制作者：于成，</a:t>
            </a:r>
            <a:r>
              <a:rPr lang="en-US" altLang="zh-CN" smtClean="0"/>
              <a:t>2021.03</a:t>
            </a:r>
            <a:r>
              <a:rPr lang="zh-CN" altLang="en-US" smtClean="0"/>
              <a:t>修订</a:t>
            </a:r>
            <a:endParaRPr lang="zh-CN" altLang="en-US"/>
          </a:p>
        </p:txBody>
      </p:sp>
      <p:sp>
        <p:nvSpPr>
          <p:cNvPr id="6" name="灯片编号占位符 5"/>
          <p:cNvSpPr>
            <a:spLocks noGrp="1"/>
          </p:cNvSpPr>
          <p:nvPr>
            <p:ph type="sldNum" sz="quarter" idx="12"/>
          </p:nvPr>
        </p:nvSpPr>
        <p:spPr/>
        <p:txBody>
          <a:bodyPr/>
          <a:lstStyle/>
          <a:p>
            <a:fld id="{C5E5A302-A976-4DC0-BEEC-51499557BF3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p:nvSpPr>
        <p:spPr>
          <a:xfrm>
            <a:off x="685800" y="3143248"/>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8E6DD2A9-45E8-43EB-9EE2-9414EFC9F96C}" type="datetime1">
              <a:rPr lang="zh-CN" altLang="en-US" smtClean="0"/>
              <a:t>2021-03-16</a:t>
            </a:fld>
            <a:endParaRPr lang="zh-CN" altLang="en-US"/>
          </a:p>
        </p:txBody>
      </p:sp>
      <p:sp>
        <p:nvSpPr>
          <p:cNvPr id="5" name="页脚占位符 4"/>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6" name="灯片编号占位符 5"/>
          <p:cNvSpPr>
            <a:spLocks noGrp="1"/>
          </p:cNvSpPr>
          <p:nvPr>
            <p:ph type="sldNum" sz="quarter" idx="12"/>
          </p:nvPr>
        </p:nvSpPr>
        <p:spPr/>
        <p:txBody>
          <a:bodyPr/>
          <a:lstStyle/>
          <a:p>
            <a:fld id="{C5E5A302-A976-4DC0-BEEC-51499557BF3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73D8DC14-C407-47CC-81FE-63DE6741F49F}" type="datetime1">
              <a:rPr lang="zh-CN" altLang="en-US" smtClean="0"/>
              <a:t>2021-03-16</a:t>
            </a:fld>
            <a:endParaRPr lang="zh-CN" altLang="en-US"/>
          </a:p>
        </p:txBody>
      </p:sp>
      <p:sp>
        <p:nvSpPr>
          <p:cNvPr id="6" name="页脚占位符 5"/>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7" name="灯片编号占位符 6"/>
          <p:cNvSpPr>
            <a:spLocks noGrp="1"/>
          </p:cNvSpPr>
          <p:nvPr>
            <p:ph type="sldNum" sz="quarter" idx="12"/>
          </p:nvPr>
        </p:nvSpPr>
        <p:spPr/>
        <p:txBody>
          <a:bodyPr/>
          <a:lstStyle/>
          <a:p>
            <a:fld id="{C5E5A302-A976-4DC0-BEEC-51499557BF3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F55758C5-906C-48C6-B1A7-D39B3BAFF3BD}" type="datetime1">
              <a:rPr lang="zh-CN" altLang="en-US" smtClean="0"/>
              <a:t>2021-03-16</a:t>
            </a:fld>
            <a:endParaRPr lang="zh-CN" altLang="en-US"/>
          </a:p>
        </p:txBody>
      </p:sp>
      <p:sp>
        <p:nvSpPr>
          <p:cNvPr id="8" name="页脚占位符 7"/>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9" name="灯片编号占位符 8"/>
          <p:cNvSpPr>
            <a:spLocks noGrp="1"/>
          </p:cNvSpPr>
          <p:nvPr>
            <p:ph type="sldNum" sz="quarter" idx="12"/>
          </p:nvPr>
        </p:nvSpPr>
        <p:spPr/>
        <p:txBody>
          <a:bodyPr/>
          <a:lstStyle/>
          <a:p>
            <a:fld id="{C5E5A302-A976-4DC0-BEEC-51499557BF3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F8F6F56A-D56B-43ED-B8A7-E1331F9D8DF1}" type="datetime1">
              <a:rPr lang="zh-CN" altLang="en-US" smtClean="0"/>
              <a:t>2021-03-16</a:t>
            </a:fld>
            <a:endParaRPr lang="zh-CN" altLang="en-US"/>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灯片编号占位符 4"/>
          <p:cNvSpPr>
            <a:spLocks noGrp="1"/>
          </p:cNvSpPr>
          <p:nvPr>
            <p:ph type="sldNum" sz="quarter" idx="12"/>
          </p:nvPr>
        </p:nvSpPr>
        <p:spPr/>
        <p:txBody>
          <a:bodyPr/>
          <a:lstStyle/>
          <a:p>
            <a:fld id="{C5E5A302-A976-4DC0-BEEC-51499557BF3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Ref idx="1002">
        <a:schemeClr val="bg2"/>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A9DFFAB-F77E-4679-91D4-4F06E8F43DDA}" type="datetime1">
              <a:rPr lang="zh-CN" altLang="en-US" smtClean="0"/>
              <a:t>2021-03-16</a:t>
            </a:fld>
            <a:endParaRPr lang="zh-CN" altLang="en-US"/>
          </a:p>
        </p:txBody>
      </p:sp>
      <p:sp>
        <p:nvSpPr>
          <p:cNvPr id="3" name="页脚占位符 2"/>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4" name="灯片编号占位符 3"/>
          <p:cNvSpPr>
            <a:spLocks noGrp="1"/>
          </p:cNvSpPr>
          <p:nvPr>
            <p:ph type="sldNum" sz="quarter" idx="12"/>
          </p:nvPr>
        </p:nvSpPr>
        <p:spPr/>
        <p:txBody>
          <a:bodyPr/>
          <a:lstStyle/>
          <a:p>
            <a:fld id="{C5E5A302-A976-4DC0-BEEC-51499557BF3A}"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2786050" y="1053546"/>
            <a:ext cx="59040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6E04A979-FF8A-4902-97D6-825B8AF47E18}" type="datetime1">
              <a:rPr lang="zh-CN" altLang="en-US" smtClean="0"/>
              <a:t>2021-03-16</a:t>
            </a:fld>
            <a:endParaRPr lang="zh-CN" altLang="en-US"/>
          </a:p>
        </p:txBody>
      </p:sp>
      <p:sp>
        <p:nvSpPr>
          <p:cNvPr id="6" name="页脚占位符 5"/>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7" name="灯片编号占位符 6"/>
          <p:cNvSpPr>
            <a:spLocks noGrp="1"/>
          </p:cNvSpPr>
          <p:nvPr>
            <p:ph type="sldNum" sz="quarter" idx="12"/>
          </p:nvPr>
        </p:nvSpPr>
        <p:spPr/>
        <p:txBody>
          <a:bodyPr/>
          <a:lstStyle/>
          <a:p>
            <a:fld id="{C5E5A302-A976-4DC0-BEEC-51499557BF3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nchor="ctr"/>
          <a:lstStyle>
            <a:lvl1pPr algn="l">
              <a:defRPr sz="2400" b="0"/>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D5AF8566-0A99-4E37-9902-B4E6CB3CFBFB}" type="datetime1">
              <a:rPr lang="zh-CN" altLang="en-US" smtClean="0"/>
              <a:t>2021-03-16</a:t>
            </a:fld>
            <a:endParaRPr lang="zh-CN" altLang="en-US"/>
          </a:p>
        </p:txBody>
      </p:sp>
      <p:sp>
        <p:nvSpPr>
          <p:cNvPr id="6" name="页脚占位符 5"/>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7" name="灯片编号占位符 6"/>
          <p:cNvSpPr>
            <a:spLocks noGrp="1"/>
          </p:cNvSpPr>
          <p:nvPr>
            <p:ph type="sldNum" sz="quarter" idx="12"/>
          </p:nvPr>
        </p:nvSpPr>
        <p:spPr/>
        <p:txBody>
          <a:bodyPr/>
          <a:lstStyle/>
          <a:p>
            <a:fld id="{C5E5A302-A976-4DC0-BEEC-51499557BF3A}"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矩形 6"/>
          <p:cNvSpPr/>
          <p:nvPr/>
        </p:nvSpPr>
        <p:spPr>
          <a:xfrm>
            <a:off x="0" y="6678000"/>
            <a:ext cx="9144000" cy="180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占位符 1"/>
          <p:cNvSpPr>
            <a:spLocks noGrp="1"/>
          </p:cNvSpPr>
          <p:nvPr>
            <p:ph type="title"/>
          </p:nvPr>
        </p:nvSpPr>
        <p:spPr>
          <a:xfrm>
            <a:off x="457200" y="274638"/>
            <a:ext cx="8229600" cy="1143000"/>
          </a:xfrm>
          <a:prstGeom prst="rect">
            <a:avLst/>
          </a:prstGeom>
        </p:spPr>
        <p:txBody>
          <a:bodyPr vert="horz" rtlCol="0" anchor="ctr">
            <a:normAutofit/>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600200"/>
            <a:ext cx="8229600" cy="4686320"/>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76200" y="6400800"/>
            <a:ext cx="3200400" cy="283800"/>
          </a:xfrm>
          <a:prstGeom prst="rect">
            <a:avLst/>
          </a:prstGeom>
        </p:spPr>
        <p:txBody>
          <a:bodyPr vert="horz" rtlCol="0" anchor="b"/>
          <a:lstStyle>
            <a:lvl1pPr algn="l" eaLnBrk="1" latinLnBrk="0" hangingPunct="1">
              <a:defRPr kumimoji="0" sz="1100">
                <a:solidFill>
                  <a:schemeClr val="tx2">
                    <a:lumMod val="75000"/>
                    <a:lumOff val="25000"/>
                  </a:schemeClr>
                </a:solidFill>
              </a:defRPr>
            </a:lvl1pPr>
          </a:lstStyle>
          <a:p>
            <a:fld id="{FB54FED5-E411-4756-9D1E-559FDCD9F398}" type="datetime1">
              <a:rPr lang="zh-CN" altLang="en-US" smtClean="0"/>
              <a:t>2021-03-16</a:t>
            </a:fld>
            <a:endParaRPr lang="zh-CN" altLang="en-US"/>
          </a:p>
        </p:txBody>
      </p:sp>
      <p:sp>
        <p:nvSpPr>
          <p:cNvPr id="5" name="页脚占位符 4"/>
          <p:cNvSpPr>
            <a:spLocks noGrp="1"/>
          </p:cNvSpPr>
          <p:nvPr>
            <p:ph type="ftr" sz="quarter" idx="3"/>
          </p:nvPr>
        </p:nvSpPr>
        <p:spPr>
          <a:xfrm>
            <a:off x="5334000" y="6400800"/>
            <a:ext cx="3733800" cy="283800"/>
          </a:xfrm>
          <a:prstGeom prst="rect">
            <a:avLst/>
          </a:prstGeom>
        </p:spPr>
        <p:txBody>
          <a:bodyPr vert="horz" rtlCol="0" anchor="ctr"/>
          <a:lstStyle>
            <a:lvl1pPr algn="r" eaLnBrk="1" latinLnBrk="0" hangingPunct="1">
              <a:defRPr kumimoji="0" sz="1100">
                <a:solidFill>
                  <a:schemeClr val="tx2">
                    <a:lumMod val="75000"/>
                    <a:lumOff val="25000"/>
                  </a:schemeClr>
                </a:solidFill>
              </a:defRPr>
            </a:lvl1pPr>
          </a:lstStyle>
          <a:p>
            <a:r>
              <a:rPr lang="zh-CN" altLang="en-US" smtClean="0"/>
              <a:t>制作者：于成，</a:t>
            </a:r>
            <a:r>
              <a:rPr lang="en-US" altLang="zh-CN" smtClean="0"/>
              <a:t>2021.03</a:t>
            </a:r>
            <a:r>
              <a:rPr lang="zh-CN" altLang="en-US" smtClean="0"/>
              <a:t>修订</a:t>
            </a:r>
            <a:endParaRPr lang="zh-CN" altLang="en-US"/>
          </a:p>
        </p:txBody>
      </p:sp>
      <p:sp>
        <p:nvSpPr>
          <p:cNvPr id="6" name="灯片编号占位符 5"/>
          <p:cNvSpPr>
            <a:spLocks noGrp="1"/>
          </p:cNvSpPr>
          <p:nvPr>
            <p:ph type="sldNum" sz="quarter" idx="4"/>
          </p:nvPr>
        </p:nvSpPr>
        <p:spPr>
          <a:xfrm>
            <a:off x="4114800" y="6400800"/>
            <a:ext cx="914400" cy="283464"/>
          </a:xfrm>
          <a:prstGeom prst="rect">
            <a:avLst/>
          </a:prstGeom>
          <a:noFill/>
        </p:spPr>
        <p:txBody>
          <a:bodyPr vert="horz" lIns="45720" rIns="45720" rtlCol="0" anchor="ctr"/>
          <a:lstStyle>
            <a:lvl1pPr algn="ctr" eaLnBrk="1" latinLnBrk="0" hangingPunct="1">
              <a:defRPr kumimoji="0" sz="1100" b="0">
                <a:solidFill>
                  <a:schemeClr val="tx2">
                    <a:lumMod val="75000"/>
                    <a:lumOff val="25000"/>
                  </a:schemeClr>
                </a:solidFill>
              </a:defRPr>
            </a:lvl1pPr>
          </a:lstStyle>
          <a:p>
            <a:fld id="{C5E5A302-A976-4DC0-BEEC-51499557BF3A}" type="slidenum">
              <a:rPr lang="zh-CN" altLang="en-US" smtClean="0"/>
              <a:t>‹#›</a:t>
            </a:fld>
            <a:endParaRPr lang="zh-CN" altLang="en-US"/>
          </a:p>
        </p:txBody>
      </p:sp>
      <p:sp>
        <p:nvSpPr>
          <p:cNvPr id="8" name="矩形 7"/>
          <p:cNvSpPr/>
          <p:nvPr/>
        </p:nvSpPr>
        <p:spPr>
          <a:xfrm>
            <a:off x="0" y="0"/>
            <a:ext cx="9144000" cy="108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www.uni-trend.com.c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tianhuang.c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71600" y="404664"/>
            <a:ext cx="7272808" cy="2810023"/>
          </a:xfrm>
        </p:spPr>
        <p:txBody>
          <a:bodyPr>
            <a:noAutofit/>
          </a:bodyPr>
          <a:lstStyle/>
          <a:p>
            <a:r>
              <a:rPr lang="zh-CN" altLang="en-US" sz="6000" b="1" dirty="0" smtClean="0"/>
              <a:t>常用电子元器件的识别与数字万用表基本操作的快速入门</a:t>
            </a:r>
            <a:endParaRPr lang="zh-CN" altLang="en-US" sz="6000" b="1" dirty="0"/>
          </a:p>
        </p:txBody>
      </p:sp>
      <p:sp>
        <p:nvSpPr>
          <p:cNvPr id="3" name="副标题 2"/>
          <p:cNvSpPr>
            <a:spLocks noGrp="1"/>
          </p:cNvSpPr>
          <p:nvPr>
            <p:ph type="subTitle" idx="1"/>
          </p:nvPr>
        </p:nvSpPr>
        <p:spPr>
          <a:xfrm>
            <a:off x="1371600" y="4365104"/>
            <a:ext cx="6400800" cy="602182"/>
          </a:xfrm>
        </p:spPr>
        <p:txBody>
          <a:bodyPr>
            <a:normAutofit/>
          </a:bodyPr>
          <a:lstStyle/>
          <a:p>
            <a:r>
              <a:rPr lang="zh-CN" altLang="en-US" sz="2800" dirty="0" smtClean="0"/>
              <a:t>大连理工大学开发区校区</a:t>
            </a:r>
            <a:endParaRPr lang="zh-CN" altLang="en-US" sz="28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Tree>
    <p:extLst>
      <p:ext uri="{BB962C8B-B14F-4D97-AF65-F5344CB8AC3E}">
        <p14:creationId xmlns:p14="http://schemas.microsoft.com/office/powerpoint/2010/main" val="32984989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5400" b="1" dirty="0" smtClean="0"/>
              <a:t>实验箱简介（续）</a:t>
            </a:r>
            <a:endParaRPr lang="zh-CN" altLang="en-US" sz="54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6" name="TextBox 5"/>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7.</a:t>
            </a:r>
            <a:r>
              <a:rPr lang="zh-CN" altLang="en-US" sz="3200" b="1" dirty="0">
                <a:solidFill>
                  <a:srgbClr val="0070C0"/>
                </a:solidFill>
              </a:rPr>
              <a:t>实验箱上的</a:t>
            </a:r>
            <a:r>
              <a:rPr lang="en-US" altLang="zh-CN" sz="3200" b="1" dirty="0">
                <a:solidFill>
                  <a:srgbClr val="0070C0"/>
                </a:solidFill>
              </a:rPr>
              <a:t>8W</a:t>
            </a:r>
            <a:r>
              <a:rPr lang="zh-CN" altLang="en-US" sz="3200" b="1" dirty="0">
                <a:solidFill>
                  <a:srgbClr val="0070C0"/>
                </a:solidFill>
              </a:rPr>
              <a:t>电阻（位于</a:t>
            </a:r>
            <a:r>
              <a:rPr lang="en-US" altLang="zh-CN" sz="3200" b="1" dirty="0" smtClean="0">
                <a:solidFill>
                  <a:srgbClr val="0070C0"/>
                </a:solidFill>
              </a:rPr>
              <a:t>AC50Hz</a:t>
            </a:r>
            <a:r>
              <a:rPr lang="zh-CN" altLang="en-US" sz="3200" b="1" dirty="0" smtClean="0">
                <a:solidFill>
                  <a:srgbClr val="0070C0"/>
                </a:solidFill>
              </a:rPr>
              <a:t>右侧）</a:t>
            </a:r>
            <a:endParaRPr lang="zh-CN" altLang="en-US" sz="3200" b="1" dirty="0">
              <a:solidFill>
                <a:srgbClr val="0070C0"/>
              </a:solidFill>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4" y="2204864"/>
            <a:ext cx="1512168"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圆角矩形标注 7"/>
          <p:cNvSpPr/>
          <p:nvPr/>
        </p:nvSpPr>
        <p:spPr>
          <a:xfrm>
            <a:off x="2195736" y="2204864"/>
            <a:ext cx="6552728" cy="1512168"/>
          </a:xfrm>
          <a:prstGeom prst="wedgeRoundRectCallout">
            <a:avLst>
              <a:gd name="adj1" fmla="val -58947"/>
              <a:gd name="adj2" fmla="val 791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t>       </a:t>
            </a:r>
            <a:r>
              <a:rPr lang="zh-CN" altLang="en-US" sz="3200" b="1" dirty="0"/>
              <a:t> </a:t>
            </a:r>
            <a:r>
              <a:rPr lang="zh-CN" altLang="en-US" sz="3200" b="1" dirty="0" smtClean="0">
                <a:solidFill>
                  <a:srgbClr val="0070C0"/>
                </a:solidFill>
              </a:rPr>
              <a:t>实验箱上的</a:t>
            </a:r>
            <a:r>
              <a:rPr lang="en-US" altLang="zh-CN" sz="3200" b="1" dirty="0" smtClean="0">
                <a:solidFill>
                  <a:srgbClr val="0070C0"/>
                </a:solidFill>
              </a:rPr>
              <a:t>120/8W</a:t>
            </a:r>
            <a:r>
              <a:rPr lang="zh-CN" altLang="en-US" sz="3200" b="1" dirty="0" smtClean="0">
                <a:solidFill>
                  <a:srgbClr val="0070C0"/>
                </a:solidFill>
              </a:rPr>
              <a:t>电阻安装在电路板的下方，上下两侧的插线孔分接电阻的两端。 </a:t>
            </a:r>
            <a:endParaRPr lang="zh-CN" altLang="en-US" sz="3200" b="1" dirty="0">
              <a:solidFill>
                <a:srgbClr val="0070C0"/>
              </a:solidFill>
            </a:endParaRPr>
          </a:p>
        </p:txBody>
      </p:sp>
      <p:sp>
        <p:nvSpPr>
          <p:cNvPr id="10" name="圆角矩形标注 9"/>
          <p:cNvSpPr/>
          <p:nvPr/>
        </p:nvSpPr>
        <p:spPr>
          <a:xfrm>
            <a:off x="2195736" y="4221088"/>
            <a:ext cx="6552728" cy="1512168"/>
          </a:xfrm>
          <a:prstGeom prst="wedgeRoundRectCallout">
            <a:avLst>
              <a:gd name="adj1" fmla="val -58947"/>
              <a:gd name="adj2" fmla="val 2902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t>       </a:t>
            </a:r>
            <a:r>
              <a:rPr lang="zh-CN" altLang="en-US" sz="3200" b="1" dirty="0"/>
              <a:t> </a:t>
            </a:r>
            <a:r>
              <a:rPr lang="zh-CN" altLang="en-US" sz="3200" b="1" dirty="0" smtClean="0">
                <a:solidFill>
                  <a:srgbClr val="0070C0"/>
                </a:solidFill>
              </a:rPr>
              <a:t>实验箱上的</a:t>
            </a:r>
            <a:r>
              <a:rPr lang="en-US" altLang="zh-CN" sz="3200" b="1" dirty="0" smtClean="0">
                <a:solidFill>
                  <a:srgbClr val="0070C0"/>
                </a:solidFill>
              </a:rPr>
              <a:t>240/8W</a:t>
            </a:r>
            <a:r>
              <a:rPr lang="zh-CN" altLang="en-US" sz="3200" b="1" dirty="0" smtClean="0">
                <a:solidFill>
                  <a:srgbClr val="0070C0"/>
                </a:solidFill>
              </a:rPr>
              <a:t>电阻安装在电路板的下方，上下两侧的插线孔分接电阻的两端。 </a:t>
            </a:r>
            <a:endParaRPr lang="zh-CN" altLang="en-US" sz="3200" b="1" dirty="0">
              <a:solidFill>
                <a:srgbClr val="0070C0"/>
              </a:solidFill>
            </a:endParaRPr>
          </a:p>
        </p:txBody>
      </p:sp>
    </p:spTree>
    <p:extLst>
      <p:ext uri="{BB962C8B-B14F-4D97-AF65-F5344CB8AC3E}">
        <p14:creationId xmlns:p14="http://schemas.microsoft.com/office/powerpoint/2010/main" val="184835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5400" b="1" dirty="0" smtClean="0"/>
              <a:t>实验箱简介（续）</a:t>
            </a:r>
            <a:endParaRPr lang="zh-CN" altLang="en-US" sz="54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6" name="TextBox 5"/>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8</a:t>
            </a:r>
            <a:r>
              <a:rPr lang="en-US" altLang="zh-CN" sz="3200" b="1" dirty="0" smtClean="0">
                <a:solidFill>
                  <a:srgbClr val="0070C0"/>
                </a:solidFill>
              </a:rPr>
              <a:t>.</a:t>
            </a:r>
            <a:r>
              <a:rPr lang="zh-CN" altLang="en-US" sz="3200" b="1" dirty="0">
                <a:solidFill>
                  <a:srgbClr val="0070C0"/>
                </a:solidFill>
              </a:rPr>
              <a:t>电路实验</a:t>
            </a:r>
            <a:r>
              <a:rPr lang="zh-CN" altLang="en-US" sz="3200" b="1" dirty="0" smtClean="0">
                <a:solidFill>
                  <a:srgbClr val="0070C0"/>
                </a:solidFill>
              </a:rPr>
              <a:t>连接线</a:t>
            </a:r>
            <a:endParaRPr lang="zh-CN" altLang="en-US" sz="3200" b="1" dirty="0">
              <a:solidFill>
                <a:srgbClr val="0070C0"/>
              </a:solidFill>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4" y="2269920"/>
            <a:ext cx="3384376" cy="427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圆角矩形标注 10"/>
          <p:cNvSpPr/>
          <p:nvPr/>
        </p:nvSpPr>
        <p:spPr>
          <a:xfrm>
            <a:off x="4039614" y="2225002"/>
            <a:ext cx="4708850" cy="4176464"/>
          </a:xfrm>
          <a:prstGeom prst="wedgeRoundRectCallout">
            <a:avLst>
              <a:gd name="adj1" fmla="val -58421"/>
              <a:gd name="adj2" fmla="val -1919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t>    </a:t>
            </a:r>
            <a:r>
              <a:rPr lang="zh-CN" altLang="en-US" sz="3200" b="1" dirty="0" smtClean="0">
                <a:solidFill>
                  <a:srgbClr val="0070C0"/>
                </a:solidFill>
              </a:rPr>
              <a:t>实验箱配有红、绿、蓝、黄、黑</a:t>
            </a:r>
            <a:r>
              <a:rPr lang="en-US" altLang="zh-CN" sz="3200" b="1" dirty="0" smtClean="0">
                <a:solidFill>
                  <a:srgbClr val="0070C0"/>
                </a:solidFill>
              </a:rPr>
              <a:t>5</a:t>
            </a:r>
            <a:r>
              <a:rPr lang="zh-CN" altLang="en-US" sz="3200" b="1" dirty="0" smtClean="0">
                <a:solidFill>
                  <a:srgbClr val="0070C0"/>
                </a:solidFill>
              </a:rPr>
              <a:t>种不同长度的实验用连接线，通过每条连接线两端的插头与实验箱上的插线孔连接，可在实验过程中，按设计好的电路原理图搭接电路完成实验。 </a:t>
            </a:r>
            <a:endParaRPr lang="zh-CN" altLang="en-US" sz="3200" b="1" dirty="0">
              <a:solidFill>
                <a:srgbClr val="0070C0"/>
              </a:solidFill>
            </a:endParaRPr>
          </a:p>
        </p:txBody>
      </p:sp>
    </p:spTree>
    <p:extLst>
      <p:ext uri="{BB962C8B-B14F-4D97-AF65-F5344CB8AC3E}">
        <p14:creationId xmlns:p14="http://schemas.microsoft.com/office/powerpoint/2010/main" val="7816614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5400" b="1" dirty="0" smtClean="0"/>
              <a:t>实验箱简介（续）</a:t>
            </a:r>
            <a:endParaRPr lang="zh-CN" altLang="en-US" sz="54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6" name="TextBox 5"/>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8</a:t>
            </a:r>
            <a:r>
              <a:rPr lang="en-US" altLang="zh-CN" sz="3200" b="1" dirty="0" smtClean="0">
                <a:solidFill>
                  <a:srgbClr val="0070C0"/>
                </a:solidFill>
              </a:rPr>
              <a:t>.</a:t>
            </a:r>
            <a:r>
              <a:rPr lang="zh-CN" altLang="en-US" sz="3200" b="1" dirty="0">
                <a:solidFill>
                  <a:srgbClr val="0070C0"/>
                </a:solidFill>
              </a:rPr>
              <a:t>电路实验</a:t>
            </a:r>
            <a:r>
              <a:rPr lang="zh-CN" altLang="en-US" sz="3200" b="1" dirty="0" smtClean="0">
                <a:solidFill>
                  <a:srgbClr val="0070C0"/>
                </a:solidFill>
              </a:rPr>
              <a:t>连接线（续）</a:t>
            </a:r>
            <a:endParaRPr lang="zh-CN" altLang="en-US" sz="3200" b="1" dirty="0">
              <a:solidFill>
                <a:srgbClr val="0070C0"/>
              </a:solidFill>
            </a:endParaRP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7" y="2204863"/>
            <a:ext cx="3186911" cy="27363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14" y="2204864"/>
            <a:ext cx="4074364" cy="4032448"/>
          </a:xfrm>
          <a:prstGeom prst="rect">
            <a:avLst/>
          </a:prstGeom>
          <a:noFill/>
          <a:extLst>
            <a:ext uri="{909E8E84-426E-40DD-AFC4-6F175D3DCCD1}">
              <a14:hiddenFill xmlns:a14="http://schemas.microsoft.com/office/drawing/2010/main">
                <a:solidFill>
                  <a:srgbClr val="FFFFFF"/>
                </a:solidFill>
              </a14:hiddenFill>
            </a:ext>
          </a:extLst>
        </p:spPr>
      </p:pic>
      <p:sp>
        <p:nvSpPr>
          <p:cNvPr id="10" name="圆角矩形标注 9"/>
          <p:cNvSpPr/>
          <p:nvPr/>
        </p:nvSpPr>
        <p:spPr>
          <a:xfrm>
            <a:off x="4644008" y="5445224"/>
            <a:ext cx="3186910" cy="936104"/>
          </a:xfrm>
          <a:prstGeom prst="wedgeRoundRectCallout">
            <a:avLst>
              <a:gd name="adj1" fmla="val -114015"/>
              <a:gd name="adj2" fmla="val -12123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    实验箱上的电路实现。</a:t>
            </a:r>
            <a:endParaRPr lang="zh-CN" altLang="en-US" sz="3200" b="1" dirty="0">
              <a:solidFill>
                <a:srgbClr val="0070C0"/>
              </a:solidFill>
            </a:endParaRPr>
          </a:p>
        </p:txBody>
      </p:sp>
      <p:sp>
        <p:nvSpPr>
          <p:cNvPr id="12" name="圆角矩形标注 11"/>
          <p:cNvSpPr/>
          <p:nvPr/>
        </p:nvSpPr>
        <p:spPr>
          <a:xfrm>
            <a:off x="8172400" y="2204864"/>
            <a:ext cx="576064" cy="4176464"/>
          </a:xfrm>
          <a:prstGeom prst="wedgeRoundRectCallout">
            <a:avLst>
              <a:gd name="adj1" fmla="val -196179"/>
              <a:gd name="adj2" fmla="val 94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简单电路原理图</a:t>
            </a:r>
            <a:endParaRPr lang="zh-CN" altLang="en-US" sz="3200" b="1" dirty="0">
              <a:solidFill>
                <a:srgbClr val="0070C0"/>
              </a:solidFill>
            </a:endParaRPr>
          </a:p>
        </p:txBody>
      </p:sp>
    </p:spTree>
    <p:extLst>
      <p:ext uri="{BB962C8B-B14F-4D97-AF65-F5344CB8AC3E}">
        <p14:creationId xmlns:p14="http://schemas.microsoft.com/office/powerpoint/2010/main" val="308723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4" y="2276872"/>
            <a:ext cx="6219825"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a:bodyPr>
          <a:lstStyle/>
          <a:p>
            <a:r>
              <a:rPr lang="zh-CN" altLang="en-US" sz="5400" b="1" dirty="0" smtClean="0"/>
              <a:t>实验箱简介（续）</a:t>
            </a:r>
            <a:endParaRPr lang="zh-CN" altLang="en-US" sz="54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6" name="TextBox 5"/>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9.</a:t>
            </a:r>
            <a:r>
              <a:rPr lang="zh-CN" altLang="en-US" sz="3200" b="1" dirty="0" smtClean="0">
                <a:solidFill>
                  <a:srgbClr val="0070C0"/>
                </a:solidFill>
              </a:rPr>
              <a:t>电子技术半导体元器件实验板</a:t>
            </a:r>
            <a:endParaRPr lang="zh-CN" altLang="en-US" sz="3200" b="1" dirty="0">
              <a:solidFill>
                <a:srgbClr val="0070C0"/>
              </a:solidFill>
            </a:endParaRPr>
          </a:p>
        </p:txBody>
      </p:sp>
      <p:sp>
        <p:nvSpPr>
          <p:cNvPr id="11" name="圆角矩形标注 10"/>
          <p:cNvSpPr/>
          <p:nvPr/>
        </p:nvSpPr>
        <p:spPr>
          <a:xfrm>
            <a:off x="7092280" y="2276872"/>
            <a:ext cx="1656184" cy="2592288"/>
          </a:xfrm>
          <a:prstGeom prst="wedgeRoundRectCallout">
            <a:avLst>
              <a:gd name="adj1" fmla="val -241231"/>
              <a:gd name="adj2" fmla="val -4076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rgbClr val="0070C0"/>
                </a:solidFill>
              </a:rPr>
              <a:t>在后续的实验中将会有详尽的说明</a:t>
            </a:r>
            <a:endParaRPr lang="zh-CN" altLang="en-US" sz="3200" b="1" dirty="0">
              <a:solidFill>
                <a:srgbClr val="0070C0"/>
              </a:solidFill>
            </a:endParaRPr>
          </a:p>
        </p:txBody>
      </p:sp>
    </p:spTree>
    <p:extLst>
      <p:ext uri="{BB962C8B-B14F-4D97-AF65-F5344CB8AC3E}">
        <p14:creationId xmlns:p14="http://schemas.microsoft.com/office/powerpoint/2010/main" val="21924135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yu cheng\appdata\roaming\360se6\User Data\temp\TB1qv_NHXXXXXaHapXXXXXXXXXX_!!0-item_pic.jpg_400x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4" y="2244081"/>
            <a:ext cx="3772746" cy="312467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a:bodyPr>
          <a:lstStyle/>
          <a:p>
            <a:pPr lvl="0"/>
            <a:r>
              <a:rPr lang="zh-CN" altLang="en-US" sz="5400" b="1" dirty="0" smtClean="0"/>
              <a:t>常用电子元器件简介</a:t>
            </a:r>
            <a:endParaRPr lang="zh-CN" altLang="en-US" sz="5400" b="1" dirty="0"/>
          </a:p>
        </p:txBody>
      </p:sp>
      <p:sp>
        <p:nvSpPr>
          <p:cNvPr id="4" name="页脚占位符 3"/>
          <p:cNvSpPr>
            <a:spLocks noGrp="1"/>
          </p:cNvSpPr>
          <p:nvPr>
            <p:ph type="ftr" sz="quarter" idx="11"/>
          </p:nvPr>
        </p:nvSpPr>
        <p:spPr/>
        <p:txBody>
          <a:bodyPr/>
          <a:lstStyle/>
          <a:p>
            <a:r>
              <a:rPr lang="zh-CN" altLang="en-US" sz="1600" b="1" smtClean="0"/>
              <a:t>制作者：于成，</a:t>
            </a:r>
            <a:r>
              <a:rPr lang="en-US" altLang="zh-CN" sz="1600" b="1" smtClean="0"/>
              <a:t>2021.03</a:t>
            </a:r>
            <a:r>
              <a:rPr lang="zh-CN" altLang="en-US" sz="1600" b="1" smtClean="0"/>
              <a:t>修订</a:t>
            </a:r>
            <a:endParaRPr lang="zh-CN" altLang="en-US" sz="1600" b="1" dirty="0"/>
          </a:p>
        </p:txBody>
      </p:sp>
      <p:sp>
        <p:nvSpPr>
          <p:cNvPr id="6" name="TextBox 5"/>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 </a:t>
            </a:r>
            <a:r>
              <a:rPr lang="zh-CN" altLang="en-US" sz="3200" b="1" dirty="0" smtClean="0">
                <a:solidFill>
                  <a:srgbClr val="0070C0"/>
                </a:solidFill>
              </a:rPr>
              <a:t>半导体元件：发光二极管</a:t>
            </a:r>
            <a:r>
              <a:rPr lang="en-US" altLang="zh-CN" sz="3200" b="1" dirty="0" smtClean="0">
                <a:solidFill>
                  <a:srgbClr val="0070C0"/>
                </a:solidFill>
              </a:rPr>
              <a:t>LED</a:t>
            </a:r>
            <a:endParaRPr lang="zh-CN" altLang="en-US" sz="3200" b="1" dirty="0">
              <a:solidFill>
                <a:srgbClr val="0070C0"/>
              </a:solidFill>
            </a:endParaRPr>
          </a:p>
        </p:txBody>
      </p:sp>
      <p:sp>
        <p:nvSpPr>
          <p:cNvPr id="8" name="圆角矩形标注 7"/>
          <p:cNvSpPr/>
          <p:nvPr/>
        </p:nvSpPr>
        <p:spPr>
          <a:xfrm>
            <a:off x="4324987" y="2205767"/>
            <a:ext cx="4392488" cy="1511265"/>
          </a:xfrm>
          <a:prstGeom prst="wedgeRoundRectCallout">
            <a:avLst>
              <a:gd name="adj1" fmla="val -101143"/>
              <a:gd name="adj2" fmla="val 164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直径</a:t>
            </a:r>
            <a:r>
              <a:rPr lang="en-US" altLang="zh-CN" sz="3200" b="1" dirty="0" smtClean="0">
                <a:solidFill>
                  <a:srgbClr val="0070C0"/>
                </a:solidFill>
              </a:rPr>
              <a:t>5mm</a:t>
            </a:r>
            <a:r>
              <a:rPr lang="zh-CN" altLang="en-US" sz="3200" b="1" dirty="0" smtClean="0">
                <a:solidFill>
                  <a:srgbClr val="0070C0"/>
                </a:solidFill>
              </a:rPr>
              <a:t>的</a:t>
            </a:r>
            <a:r>
              <a:rPr lang="en-US" altLang="zh-CN" sz="3200" b="1" dirty="0" smtClean="0">
                <a:solidFill>
                  <a:srgbClr val="0070C0"/>
                </a:solidFill>
              </a:rPr>
              <a:t>LED</a:t>
            </a:r>
            <a:r>
              <a:rPr lang="zh-CN" altLang="en-US" sz="3200" b="1" dirty="0" smtClean="0">
                <a:solidFill>
                  <a:srgbClr val="0070C0"/>
                </a:solidFill>
              </a:rPr>
              <a:t>记作</a:t>
            </a:r>
            <a:r>
              <a:rPr lang="el-GR" altLang="zh-CN" sz="3200" b="1" dirty="0" smtClean="0">
                <a:solidFill>
                  <a:srgbClr val="0070C0"/>
                </a:solidFill>
                <a:latin typeface="Calibri"/>
                <a:cs typeface="Calibri"/>
              </a:rPr>
              <a:t>φ</a:t>
            </a:r>
            <a:r>
              <a:rPr lang="en-US" altLang="zh-CN" sz="3200" b="1" dirty="0" smtClean="0">
                <a:solidFill>
                  <a:srgbClr val="0070C0"/>
                </a:solidFill>
                <a:latin typeface="Calibri"/>
                <a:cs typeface="Calibri"/>
              </a:rPr>
              <a:t>5</a:t>
            </a:r>
            <a:r>
              <a:rPr lang="zh-CN" altLang="en-US" sz="3200" b="1" dirty="0" smtClean="0">
                <a:solidFill>
                  <a:srgbClr val="0070C0"/>
                </a:solidFill>
                <a:latin typeface="Calibri"/>
                <a:cs typeface="Calibri"/>
              </a:rPr>
              <a:t>，那么参数为</a:t>
            </a:r>
            <a:r>
              <a:rPr lang="el-GR" altLang="zh-CN" sz="3200" b="1" dirty="0" smtClean="0">
                <a:solidFill>
                  <a:srgbClr val="0070C0"/>
                </a:solidFill>
                <a:latin typeface="Calibri"/>
                <a:cs typeface="Calibri"/>
              </a:rPr>
              <a:t>φ</a:t>
            </a:r>
            <a:r>
              <a:rPr lang="en-US" altLang="zh-CN" sz="3200" b="1" dirty="0" smtClean="0">
                <a:solidFill>
                  <a:srgbClr val="0070C0"/>
                </a:solidFill>
                <a:latin typeface="Calibri"/>
                <a:cs typeface="Calibri"/>
              </a:rPr>
              <a:t>3</a:t>
            </a:r>
            <a:r>
              <a:rPr lang="zh-CN" altLang="en-US" sz="3200" b="1" dirty="0" smtClean="0">
                <a:solidFill>
                  <a:srgbClr val="0070C0"/>
                </a:solidFill>
                <a:latin typeface="Calibri"/>
                <a:cs typeface="Calibri"/>
              </a:rPr>
              <a:t>的</a:t>
            </a:r>
            <a:r>
              <a:rPr lang="en-US" altLang="zh-CN" sz="3200" b="1" dirty="0" smtClean="0">
                <a:solidFill>
                  <a:srgbClr val="0070C0"/>
                </a:solidFill>
                <a:latin typeface="Calibri"/>
                <a:cs typeface="Calibri"/>
              </a:rPr>
              <a:t>LED</a:t>
            </a:r>
            <a:r>
              <a:rPr lang="zh-CN" altLang="en-US" sz="3200" b="1" dirty="0" smtClean="0">
                <a:solidFill>
                  <a:srgbClr val="0070C0"/>
                </a:solidFill>
                <a:latin typeface="Calibri"/>
                <a:cs typeface="Calibri"/>
              </a:rPr>
              <a:t>直径是多少呢？</a:t>
            </a:r>
            <a:endParaRPr lang="zh-CN" altLang="en-US" sz="3200" b="1" dirty="0">
              <a:solidFill>
                <a:srgbClr val="0070C0"/>
              </a:solidFill>
            </a:endParaRPr>
          </a:p>
        </p:txBody>
      </p:sp>
      <p:sp>
        <p:nvSpPr>
          <p:cNvPr id="10" name="圆角矩形标注 9"/>
          <p:cNvSpPr/>
          <p:nvPr/>
        </p:nvSpPr>
        <p:spPr>
          <a:xfrm>
            <a:off x="4355976" y="3798779"/>
            <a:ext cx="4392488" cy="1430422"/>
          </a:xfrm>
          <a:prstGeom prst="wedgeRoundRectCallout">
            <a:avLst>
              <a:gd name="adj1" fmla="val -65786"/>
              <a:gd name="adj2" fmla="val -5201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dirty="0" smtClean="0">
                <a:solidFill>
                  <a:srgbClr val="0070C0"/>
                </a:solidFill>
              </a:rPr>
              <a:t>LED</a:t>
            </a:r>
            <a:r>
              <a:rPr lang="zh-CN" altLang="en-US" sz="3200" b="1" dirty="0" smtClean="0">
                <a:solidFill>
                  <a:srgbClr val="0070C0"/>
                </a:solidFill>
              </a:rPr>
              <a:t>的不同颜色是由其制作的半导体材料所决定的。</a:t>
            </a:r>
            <a:endParaRPr lang="zh-CN" altLang="en-US" sz="3200" b="1" dirty="0">
              <a:solidFill>
                <a:srgbClr val="0070C0"/>
              </a:solidFill>
            </a:endParaRPr>
          </a:p>
        </p:txBody>
      </p:sp>
      <p:sp>
        <p:nvSpPr>
          <p:cNvPr id="9" name="圆角矩形标注 8"/>
          <p:cNvSpPr/>
          <p:nvPr/>
        </p:nvSpPr>
        <p:spPr>
          <a:xfrm>
            <a:off x="439214" y="5445224"/>
            <a:ext cx="4708850" cy="1152128"/>
          </a:xfrm>
          <a:prstGeom prst="wedgeRoundRectCallout">
            <a:avLst>
              <a:gd name="adj1" fmla="val -25531"/>
              <a:gd name="adj2" fmla="val -16567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正极是长脚还是短脚？请</a:t>
            </a:r>
            <a:r>
              <a:rPr lang="en-US" altLang="zh-CN" sz="3200" b="1" dirty="0" smtClean="0">
                <a:solidFill>
                  <a:srgbClr val="0070C0"/>
                </a:solidFill>
              </a:rPr>
              <a:t>“</a:t>
            </a:r>
            <a:r>
              <a:rPr lang="zh-CN" altLang="en-US" sz="3200" b="1" dirty="0" smtClean="0">
                <a:solidFill>
                  <a:srgbClr val="0070C0"/>
                </a:solidFill>
              </a:rPr>
              <a:t>实验</a:t>
            </a:r>
            <a:r>
              <a:rPr lang="en-US" altLang="zh-CN" sz="3200" b="1" dirty="0" smtClean="0">
                <a:solidFill>
                  <a:srgbClr val="0070C0"/>
                </a:solidFill>
              </a:rPr>
              <a:t>”</a:t>
            </a:r>
            <a:r>
              <a:rPr lang="zh-CN" altLang="en-US" sz="3200" b="1" dirty="0" smtClean="0">
                <a:solidFill>
                  <a:srgbClr val="0070C0"/>
                </a:solidFill>
              </a:rPr>
              <a:t>或</a:t>
            </a:r>
            <a:r>
              <a:rPr lang="en-US" altLang="zh-CN" sz="3200" b="1" dirty="0" smtClean="0">
                <a:solidFill>
                  <a:srgbClr val="0070C0"/>
                </a:solidFill>
              </a:rPr>
              <a:t>“</a:t>
            </a:r>
            <a:r>
              <a:rPr lang="zh-CN" altLang="en-US" sz="3200" b="1" dirty="0" smtClean="0">
                <a:solidFill>
                  <a:srgbClr val="0070C0"/>
                </a:solidFill>
              </a:rPr>
              <a:t>查参数手册</a:t>
            </a:r>
            <a:r>
              <a:rPr lang="en-US" altLang="zh-CN" sz="3200" b="1" dirty="0" smtClean="0">
                <a:solidFill>
                  <a:srgbClr val="0070C0"/>
                </a:solidFill>
              </a:rPr>
              <a:t>”！</a:t>
            </a:r>
            <a:endParaRPr lang="zh-CN" altLang="en-US" sz="3200" b="1" dirty="0">
              <a:solidFill>
                <a:srgbClr val="0070C0"/>
              </a:solidFill>
            </a:endParaRPr>
          </a:p>
        </p:txBody>
      </p:sp>
      <p:sp>
        <p:nvSpPr>
          <p:cNvPr id="3" name="流程图: 过程 2"/>
          <p:cNvSpPr/>
          <p:nvPr/>
        </p:nvSpPr>
        <p:spPr>
          <a:xfrm>
            <a:off x="5292079" y="5368755"/>
            <a:ext cx="3456385" cy="940565"/>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思考：如何使</a:t>
            </a:r>
            <a:r>
              <a:rPr lang="en-US" altLang="zh-CN" sz="3200" b="1" dirty="0" smtClean="0">
                <a:solidFill>
                  <a:srgbClr val="0070C0"/>
                </a:solidFill>
              </a:rPr>
              <a:t>LED</a:t>
            </a:r>
            <a:r>
              <a:rPr lang="zh-CN" altLang="en-US" sz="3200" b="1" dirty="0" smtClean="0">
                <a:solidFill>
                  <a:srgbClr val="0070C0"/>
                </a:solidFill>
              </a:rPr>
              <a:t>正常发光？</a:t>
            </a:r>
            <a:endParaRPr lang="zh-CN" altLang="en-US" sz="3200" b="1" dirty="0">
              <a:solidFill>
                <a:srgbClr val="0070C0"/>
              </a:solidFill>
            </a:endParaRPr>
          </a:p>
        </p:txBody>
      </p:sp>
    </p:spTree>
    <p:extLst>
      <p:ext uri="{BB962C8B-B14F-4D97-AF65-F5344CB8AC3E}">
        <p14:creationId xmlns:p14="http://schemas.microsoft.com/office/powerpoint/2010/main" val="257803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9"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yu cheng\appdata\roaming\360se6\User Data\temp\TB1qv_NHXXXXXaHapXXXXXXXXXX_!!0-item_pic.jpg_400x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4" y="2244081"/>
            <a:ext cx="3772746" cy="312467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a:bodyPr>
          <a:lstStyle/>
          <a:p>
            <a:pPr lvl="0"/>
            <a:r>
              <a:rPr lang="zh-CN" altLang="en-US" sz="5400" b="1" dirty="0" smtClean="0"/>
              <a:t>常用电子元器件简介（续）</a:t>
            </a:r>
            <a:endParaRPr lang="zh-CN" altLang="en-US" sz="5400" b="1" dirty="0"/>
          </a:p>
        </p:txBody>
      </p:sp>
      <p:sp>
        <p:nvSpPr>
          <p:cNvPr id="4" name="页脚占位符 3"/>
          <p:cNvSpPr>
            <a:spLocks noGrp="1"/>
          </p:cNvSpPr>
          <p:nvPr>
            <p:ph type="ftr" sz="quarter" idx="11"/>
          </p:nvPr>
        </p:nvSpPr>
        <p:spPr/>
        <p:txBody>
          <a:bodyPr/>
          <a:lstStyle/>
          <a:p>
            <a:r>
              <a:rPr lang="zh-CN" altLang="en-US" sz="1600" b="1" smtClean="0"/>
              <a:t>制作者：于成，</a:t>
            </a:r>
            <a:r>
              <a:rPr lang="en-US" altLang="zh-CN" sz="1600" b="1" smtClean="0"/>
              <a:t>2021.03</a:t>
            </a:r>
            <a:r>
              <a:rPr lang="zh-CN" altLang="en-US" sz="1600" b="1" smtClean="0"/>
              <a:t>修订</a:t>
            </a:r>
            <a:endParaRPr lang="zh-CN" altLang="en-US" sz="1600" b="1" dirty="0"/>
          </a:p>
        </p:txBody>
      </p:sp>
      <p:sp>
        <p:nvSpPr>
          <p:cNvPr id="6" name="TextBox 5"/>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 </a:t>
            </a:r>
            <a:r>
              <a:rPr lang="zh-CN" altLang="en-US" sz="3200" b="1" dirty="0" smtClean="0">
                <a:solidFill>
                  <a:srgbClr val="0070C0"/>
                </a:solidFill>
              </a:rPr>
              <a:t>半导体元件：发光二极管</a:t>
            </a:r>
            <a:r>
              <a:rPr lang="en-US" altLang="zh-CN" sz="3200" b="1" dirty="0" smtClean="0">
                <a:solidFill>
                  <a:srgbClr val="0070C0"/>
                </a:solidFill>
              </a:rPr>
              <a:t>LED</a:t>
            </a:r>
            <a:r>
              <a:rPr lang="zh-CN" altLang="en-US" sz="3200" b="1" dirty="0" smtClean="0">
                <a:solidFill>
                  <a:srgbClr val="0070C0"/>
                </a:solidFill>
              </a:rPr>
              <a:t>（续）</a:t>
            </a:r>
            <a:endParaRPr lang="zh-CN" altLang="en-US" sz="3200" b="1" dirty="0">
              <a:solidFill>
                <a:srgbClr val="0070C0"/>
              </a:solidFill>
            </a:endParaRPr>
          </a:p>
        </p:txBody>
      </p:sp>
      <p:sp>
        <p:nvSpPr>
          <p:cNvPr id="8" name="圆角矩形标注 7"/>
          <p:cNvSpPr/>
          <p:nvPr/>
        </p:nvSpPr>
        <p:spPr>
          <a:xfrm>
            <a:off x="4324987" y="2205767"/>
            <a:ext cx="4392488" cy="1600651"/>
          </a:xfrm>
          <a:prstGeom prst="wedgeRoundRectCallout">
            <a:avLst>
              <a:gd name="adj1" fmla="val -57426"/>
              <a:gd name="adj2" fmla="val 1180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latin typeface="Calibri"/>
                <a:cs typeface="Calibri"/>
              </a:rPr>
              <a:t>        关于“发光二极管</a:t>
            </a:r>
            <a:r>
              <a:rPr lang="en-US" altLang="zh-CN" sz="3200" b="1" dirty="0" smtClean="0">
                <a:solidFill>
                  <a:srgbClr val="0070C0"/>
                </a:solidFill>
                <a:latin typeface="Calibri"/>
                <a:cs typeface="Calibri"/>
              </a:rPr>
              <a:t>LED</a:t>
            </a:r>
            <a:r>
              <a:rPr lang="zh-CN" altLang="en-US" sz="3200" b="1" dirty="0" smtClean="0">
                <a:solidFill>
                  <a:srgbClr val="0070C0"/>
                </a:solidFill>
                <a:latin typeface="Calibri"/>
                <a:cs typeface="Calibri"/>
              </a:rPr>
              <a:t>”可参阅“</a:t>
            </a:r>
            <a:r>
              <a:rPr lang="zh-CN" altLang="en-US" sz="3200" b="1" i="1" u="sng" dirty="0" smtClean="0">
                <a:solidFill>
                  <a:srgbClr val="FF0000"/>
                </a:solidFill>
                <a:latin typeface="Calibri"/>
                <a:cs typeface="Calibri"/>
              </a:rPr>
              <a:t>实验教程</a:t>
            </a:r>
            <a:r>
              <a:rPr lang="zh-CN" altLang="en-US" sz="3200" b="1" dirty="0" smtClean="0">
                <a:solidFill>
                  <a:srgbClr val="0070C0"/>
                </a:solidFill>
                <a:latin typeface="Calibri"/>
                <a:cs typeface="Calibri"/>
              </a:rPr>
              <a:t>”的第</a:t>
            </a:r>
            <a:r>
              <a:rPr lang="en-US" altLang="zh-CN" sz="3200" b="1" dirty="0" smtClean="0">
                <a:solidFill>
                  <a:srgbClr val="0070C0"/>
                </a:solidFill>
                <a:latin typeface="Calibri"/>
                <a:cs typeface="Calibri"/>
              </a:rPr>
              <a:t>5</a:t>
            </a:r>
            <a:r>
              <a:rPr lang="zh-CN" altLang="en-US" sz="3200" b="1" dirty="0" smtClean="0">
                <a:solidFill>
                  <a:srgbClr val="0070C0"/>
                </a:solidFill>
                <a:latin typeface="Calibri"/>
                <a:cs typeface="Calibri"/>
              </a:rPr>
              <a:t>章和第</a:t>
            </a:r>
            <a:r>
              <a:rPr lang="en-US" altLang="zh-CN" sz="3200" b="1" dirty="0" smtClean="0">
                <a:solidFill>
                  <a:srgbClr val="0070C0"/>
                </a:solidFill>
                <a:latin typeface="Calibri"/>
                <a:cs typeface="Calibri"/>
              </a:rPr>
              <a:t>8</a:t>
            </a:r>
            <a:r>
              <a:rPr lang="zh-CN" altLang="en-US" sz="3200" b="1" dirty="0" smtClean="0">
                <a:solidFill>
                  <a:srgbClr val="0070C0"/>
                </a:solidFill>
                <a:latin typeface="Calibri"/>
                <a:cs typeface="Calibri"/>
              </a:rPr>
              <a:t>章 </a:t>
            </a:r>
            <a:endParaRPr lang="zh-CN" altLang="en-US" sz="3200" b="1" dirty="0">
              <a:solidFill>
                <a:srgbClr val="0070C0"/>
              </a:solidFill>
            </a:endParaRPr>
          </a:p>
        </p:txBody>
      </p:sp>
    </p:spTree>
    <p:extLst>
      <p:ext uri="{BB962C8B-B14F-4D97-AF65-F5344CB8AC3E}">
        <p14:creationId xmlns:p14="http://schemas.microsoft.com/office/powerpoint/2010/main" val="23222461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zh-CN" altLang="en-US" sz="5400" b="1" dirty="0" smtClean="0"/>
              <a:t>常用电子元器件简介（续）</a:t>
            </a:r>
            <a:endParaRPr lang="zh-CN" altLang="en-US" sz="5400" b="1" dirty="0"/>
          </a:p>
        </p:txBody>
      </p:sp>
      <p:sp>
        <p:nvSpPr>
          <p:cNvPr id="4" name="页脚占位符 3"/>
          <p:cNvSpPr>
            <a:spLocks noGrp="1"/>
          </p:cNvSpPr>
          <p:nvPr>
            <p:ph type="ftr" sz="quarter" idx="11"/>
          </p:nvPr>
        </p:nvSpPr>
        <p:spPr/>
        <p:txBody>
          <a:bodyPr/>
          <a:lstStyle/>
          <a:p>
            <a:r>
              <a:rPr lang="zh-CN" altLang="en-US" sz="1600" b="1" smtClean="0"/>
              <a:t>制作者：于成，</a:t>
            </a:r>
            <a:r>
              <a:rPr lang="en-US" altLang="zh-CN" sz="1600" b="1" smtClean="0"/>
              <a:t>2021.03</a:t>
            </a:r>
            <a:r>
              <a:rPr lang="zh-CN" altLang="en-US" sz="1600" b="1" smtClean="0"/>
              <a:t>修订</a:t>
            </a:r>
            <a:endParaRPr lang="zh-CN" altLang="en-US" sz="1600" b="1" dirty="0"/>
          </a:p>
        </p:txBody>
      </p:sp>
      <p:sp>
        <p:nvSpPr>
          <p:cNvPr id="6" name="TextBox 5"/>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2</a:t>
            </a:r>
            <a:r>
              <a:rPr lang="en-US" altLang="zh-CN" sz="3200" b="1" dirty="0" smtClean="0">
                <a:solidFill>
                  <a:srgbClr val="0070C0"/>
                </a:solidFill>
              </a:rPr>
              <a:t>. </a:t>
            </a:r>
            <a:r>
              <a:rPr lang="zh-CN" altLang="en-US" sz="3200" b="1" dirty="0" smtClean="0">
                <a:solidFill>
                  <a:srgbClr val="0070C0"/>
                </a:solidFill>
              </a:rPr>
              <a:t>半导体元件：稳压二极管</a:t>
            </a:r>
            <a:r>
              <a:rPr lang="en-US" altLang="zh-CN" sz="3200" b="1" dirty="0" smtClean="0">
                <a:solidFill>
                  <a:srgbClr val="0070C0"/>
                </a:solidFill>
              </a:rPr>
              <a:t>1N4735</a:t>
            </a:r>
            <a:endParaRPr lang="zh-CN" altLang="en-US" sz="3200" b="1" dirty="0">
              <a:solidFill>
                <a:srgbClr val="0070C0"/>
              </a:solidFill>
            </a:endParaRPr>
          </a:p>
        </p:txBody>
      </p:sp>
      <p:pic>
        <p:nvPicPr>
          <p:cNvPr id="2050" name="Picture 2" descr="c:\users\yu cheng\appdata\roaming\360se6\User Data\temp\T1yYA6XmBcXXXXXXXX_!!0-item_pi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5" y="2276872"/>
            <a:ext cx="4276801" cy="4104456"/>
          </a:xfrm>
          <a:prstGeom prst="rect">
            <a:avLst/>
          </a:prstGeom>
          <a:noFill/>
          <a:extLst>
            <a:ext uri="{909E8E84-426E-40DD-AFC4-6F175D3DCCD1}">
              <a14:hiddenFill xmlns:a14="http://schemas.microsoft.com/office/drawing/2010/main">
                <a:solidFill>
                  <a:srgbClr val="FFFFFF"/>
                </a:solidFill>
              </a14:hiddenFill>
            </a:ext>
          </a:extLst>
        </p:spPr>
      </p:pic>
      <p:sp>
        <p:nvSpPr>
          <p:cNvPr id="12" name="圆角矩形标注 11"/>
          <p:cNvSpPr/>
          <p:nvPr/>
        </p:nvSpPr>
        <p:spPr>
          <a:xfrm>
            <a:off x="4860033" y="2205767"/>
            <a:ext cx="3857442" cy="1295241"/>
          </a:xfrm>
          <a:prstGeom prst="wedgeRoundRectCallout">
            <a:avLst>
              <a:gd name="adj1" fmla="val -72170"/>
              <a:gd name="adj2" fmla="val 4758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稳压二极</a:t>
            </a:r>
            <a:r>
              <a:rPr lang="zh-CN" altLang="en-US" sz="3200" b="1" dirty="0">
                <a:solidFill>
                  <a:srgbClr val="0070C0"/>
                </a:solidFill>
              </a:rPr>
              <a:t>管</a:t>
            </a:r>
            <a:r>
              <a:rPr lang="en-US" altLang="zh-CN" sz="3200" b="1" dirty="0" smtClean="0">
                <a:solidFill>
                  <a:srgbClr val="0070C0"/>
                </a:solidFill>
              </a:rPr>
              <a:t>1N4735</a:t>
            </a:r>
            <a:r>
              <a:rPr lang="zh-CN" altLang="en-US" sz="3200" b="1" dirty="0" smtClean="0">
                <a:solidFill>
                  <a:srgbClr val="0070C0"/>
                </a:solidFill>
              </a:rPr>
              <a:t>的色环端。</a:t>
            </a:r>
            <a:endParaRPr lang="zh-CN" altLang="en-US" sz="3200" b="1" dirty="0">
              <a:solidFill>
                <a:srgbClr val="0070C0"/>
              </a:solidFill>
            </a:endParaRPr>
          </a:p>
        </p:txBody>
      </p:sp>
      <p:sp>
        <p:nvSpPr>
          <p:cNvPr id="7" name="圆角矩形标注 6"/>
          <p:cNvSpPr/>
          <p:nvPr/>
        </p:nvSpPr>
        <p:spPr>
          <a:xfrm>
            <a:off x="4860032" y="3717032"/>
            <a:ext cx="3890311" cy="2016224"/>
          </a:xfrm>
          <a:prstGeom prst="wedgeRoundRectCallout">
            <a:avLst>
              <a:gd name="adj1" fmla="val -57426"/>
              <a:gd name="adj2" fmla="val 1180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latin typeface="Calibri"/>
                <a:cs typeface="Calibri"/>
              </a:rPr>
              <a:t>        关于“稳压二极管”可参阅“</a:t>
            </a:r>
            <a:r>
              <a:rPr lang="zh-CN" altLang="en-US" sz="3200" b="1" i="1" u="sng" dirty="0" smtClean="0">
                <a:solidFill>
                  <a:srgbClr val="FF0000"/>
                </a:solidFill>
                <a:latin typeface="Calibri"/>
                <a:cs typeface="Calibri"/>
              </a:rPr>
              <a:t>实验教程</a:t>
            </a:r>
            <a:r>
              <a:rPr lang="zh-CN" altLang="en-US" sz="3200" b="1" dirty="0" smtClean="0">
                <a:solidFill>
                  <a:srgbClr val="0070C0"/>
                </a:solidFill>
                <a:latin typeface="Calibri"/>
                <a:cs typeface="Calibri"/>
              </a:rPr>
              <a:t>”的第</a:t>
            </a:r>
            <a:r>
              <a:rPr lang="en-US" altLang="zh-CN" sz="3200" b="1" dirty="0" smtClean="0">
                <a:solidFill>
                  <a:srgbClr val="0070C0"/>
                </a:solidFill>
                <a:latin typeface="Calibri"/>
                <a:cs typeface="Calibri"/>
              </a:rPr>
              <a:t>8</a:t>
            </a:r>
            <a:r>
              <a:rPr lang="zh-CN" altLang="en-US" sz="3200" b="1" dirty="0" smtClean="0">
                <a:solidFill>
                  <a:srgbClr val="0070C0"/>
                </a:solidFill>
                <a:latin typeface="Calibri"/>
                <a:cs typeface="Calibri"/>
              </a:rPr>
              <a:t>章和第</a:t>
            </a:r>
            <a:r>
              <a:rPr lang="en-US" altLang="zh-CN" sz="3200" b="1" dirty="0" smtClean="0">
                <a:solidFill>
                  <a:srgbClr val="0070C0"/>
                </a:solidFill>
                <a:latin typeface="Calibri"/>
                <a:cs typeface="Calibri"/>
              </a:rPr>
              <a:t>11</a:t>
            </a:r>
            <a:r>
              <a:rPr lang="zh-CN" altLang="en-US" sz="3200" b="1" dirty="0" smtClean="0">
                <a:solidFill>
                  <a:srgbClr val="0070C0"/>
                </a:solidFill>
                <a:latin typeface="Calibri"/>
                <a:cs typeface="Calibri"/>
              </a:rPr>
              <a:t>章</a:t>
            </a:r>
            <a:endParaRPr lang="zh-CN" altLang="en-US" sz="3200" b="1" dirty="0">
              <a:solidFill>
                <a:srgbClr val="0070C0"/>
              </a:solidFill>
            </a:endParaRPr>
          </a:p>
        </p:txBody>
      </p:sp>
    </p:spTree>
    <p:extLst>
      <p:ext uri="{BB962C8B-B14F-4D97-AF65-F5344CB8AC3E}">
        <p14:creationId xmlns:p14="http://schemas.microsoft.com/office/powerpoint/2010/main" val="206189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zh-CN" altLang="en-US" sz="5400" b="1" dirty="0" smtClean="0"/>
              <a:t>常用电子元器件简介（续）</a:t>
            </a:r>
            <a:endParaRPr lang="zh-CN" altLang="en-US" sz="5400" b="1" dirty="0"/>
          </a:p>
        </p:txBody>
      </p:sp>
      <p:sp>
        <p:nvSpPr>
          <p:cNvPr id="4" name="页脚占位符 3"/>
          <p:cNvSpPr>
            <a:spLocks noGrp="1"/>
          </p:cNvSpPr>
          <p:nvPr>
            <p:ph type="ftr" sz="quarter" idx="11"/>
          </p:nvPr>
        </p:nvSpPr>
        <p:spPr/>
        <p:txBody>
          <a:bodyPr/>
          <a:lstStyle/>
          <a:p>
            <a:r>
              <a:rPr lang="zh-CN" altLang="en-US" sz="1600" b="1" smtClean="0"/>
              <a:t>制作者：于成，</a:t>
            </a:r>
            <a:r>
              <a:rPr lang="en-US" altLang="zh-CN" sz="1600" b="1" smtClean="0"/>
              <a:t>2021.03</a:t>
            </a:r>
            <a:r>
              <a:rPr lang="zh-CN" altLang="en-US" sz="1600" b="1" smtClean="0"/>
              <a:t>修订</a:t>
            </a:r>
            <a:endParaRPr lang="zh-CN" altLang="en-US" sz="1600" b="1" dirty="0"/>
          </a:p>
        </p:txBody>
      </p:sp>
      <p:sp>
        <p:nvSpPr>
          <p:cNvPr id="6" name="TextBox 5"/>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3. </a:t>
            </a:r>
            <a:r>
              <a:rPr lang="zh-CN" altLang="en-US" sz="3200" b="1" dirty="0" smtClean="0">
                <a:solidFill>
                  <a:srgbClr val="0070C0"/>
                </a:solidFill>
              </a:rPr>
              <a:t>半导体元件：整流二极管</a:t>
            </a:r>
            <a:r>
              <a:rPr lang="en-US" altLang="zh-CN" sz="3200" b="1" dirty="0" smtClean="0">
                <a:solidFill>
                  <a:srgbClr val="0070C0"/>
                </a:solidFill>
              </a:rPr>
              <a:t>1N4007</a:t>
            </a:r>
            <a:endParaRPr lang="zh-CN" altLang="en-US" sz="3200" b="1" dirty="0">
              <a:solidFill>
                <a:srgbClr val="0070C0"/>
              </a:solidFill>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5" y="2234480"/>
            <a:ext cx="4276802" cy="3858816"/>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圆角矩形标注 11"/>
          <p:cNvSpPr/>
          <p:nvPr/>
        </p:nvSpPr>
        <p:spPr>
          <a:xfrm>
            <a:off x="4860033" y="2205767"/>
            <a:ext cx="3857442" cy="1295241"/>
          </a:xfrm>
          <a:prstGeom prst="wedgeRoundRectCallout">
            <a:avLst>
              <a:gd name="adj1" fmla="val -98132"/>
              <a:gd name="adj2" fmla="val 7448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整</a:t>
            </a:r>
            <a:r>
              <a:rPr lang="zh-CN" altLang="en-US" sz="3200" b="1" dirty="0">
                <a:solidFill>
                  <a:srgbClr val="0070C0"/>
                </a:solidFill>
              </a:rPr>
              <a:t>流</a:t>
            </a:r>
            <a:r>
              <a:rPr lang="zh-CN" altLang="en-US" sz="3200" b="1" dirty="0" smtClean="0">
                <a:solidFill>
                  <a:srgbClr val="0070C0"/>
                </a:solidFill>
              </a:rPr>
              <a:t>二极管</a:t>
            </a:r>
            <a:r>
              <a:rPr lang="en-US" altLang="zh-CN" sz="3200" b="1" dirty="0" smtClean="0">
                <a:solidFill>
                  <a:srgbClr val="0070C0"/>
                </a:solidFill>
              </a:rPr>
              <a:t>1N4007</a:t>
            </a:r>
            <a:r>
              <a:rPr lang="zh-CN" altLang="en-US" sz="3200" b="1" dirty="0" smtClean="0">
                <a:solidFill>
                  <a:srgbClr val="0070C0"/>
                </a:solidFill>
              </a:rPr>
              <a:t>的色环端。</a:t>
            </a:r>
            <a:endParaRPr lang="zh-CN" altLang="en-US" sz="3200" b="1" dirty="0">
              <a:solidFill>
                <a:srgbClr val="0070C0"/>
              </a:solidFill>
            </a:endParaRPr>
          </a:p>
        </p:txBody>
      </p:sp>
      <p:sp>
        <p:nvSpPr>
          <p:cNvPr id="7" name="圆角矩形标注 6"/>
          <p:cNvSpPr/>
          <p:nvPr/>
        </p:nvSpPr>
        <p:spPr>
          <a:xfrm>
            <a:off x="4860032" y="3717032"/>
            <a:ext cx="3890311" cy="2016224"/>
          </a:xfrm>
          <a:prstGeom prst="wedgeRoundRectCallout">
            <a:avLst>
              <a:gd name="adj1" fmla="val -57426"/>
              <a:gd name="adj2" fmla="val 1180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latin typeface="Calibri"/>
                <a:cs typeface="Calibri"/>
              </a:rPr>
              <a:t>        关于“整流二极管”可参阅“</a:t>
            </a:r>
            <a:r>
              <a:rPr lang="zh-CN" altLang="en-US" sz="3200" b="1" i="1" u="sng" dirty="0" smtClean="0">
                <a:solidFill>
                  <a:srgbClr val="FF0000"/>
                </a:solidFill>
                <a:latin typeface="Calibri"/>
                <a:cs typeface="Calibri"/>
              </a:rPr>
              <a:t>实验教程</a:t>
            </a:r>
            <a:r>
              <a:rPr lang="zh-CN" altLang="en-US" sz="3200" b="1" dirty="0" smtClean="0">
                <a:solidFill>
                  <a:srgbClr val="0070C0"/>
                </a:solidFill>
                <a:latin typeface="Calibri"/>
                <a:cs typeface="Calibri"/>
              </a:rPr>
              <a:t>”的第</a:t>
            </a:r>
            <a:r>
              <a:rPr lang="en-US" altLang="zh-CN" sz="3200" b="1" dirty="0" smtClean="0">
                <a:solidFill>
                  <a:srgbClr val="0070C0"/>
                </a:solidFill>
                <a:latin typeface="Calibri"/>
                <a:cs typeface="Calibri"/>
              </a:rPr>
              <a:t>6</a:t>
            </a:r>
            <a:r>
              <a:rPr lang="zh-CN" altLang="en-US" sz="3200" b="1" dirty="0" smtClean="0">
                <a:solidFill>
                  <a:srgbClr val="0070C0"/>
                </a:solidFill>
                <a:latin typeface="Calibri"/>
                <a:cs typeface="Calibri"/>
              </a:rPr>
              <a:t>章、第</a:t>
            </a:r>
            <a:r>
              <a:rPr lang="en-US" altLang="zh-CN" sz="3200" b="1" dirty="0" smtClean="0">
                <a:solidFill>
                  <a:srgbClr val="0070C0"/>
                </a:solidFill>
                <a:latin typeface="Calibri"/>
                <a:cs typeface="Calibri"/>
              </a:rPr>
              <a:t>8</a:t>
            </a:r>
            <a:r>
              <a:rPr lang="zh-CN" altLang="en-US" sz="3200" b="1" dirty="0" smtClean="0">
                <a:solidFill>
                  <a:srgbClr val="0070C0"/>
                </a:solidFill>
                <a:latin typeface="Calibri"/>
                <a:cs typeface="Calibri"/>
              </a:rPr>
              <a:t>章和第</a:t>
            </a:r>
            <a:r>
              <a:rPr lang="en-US" altLang="zh-CN" sz="3200" b="1" dirty="0" smtClean="0">
                <a:solidFill>
                  <a:srgbClr val="0070C0"/>
                </a:solidFill>
                <a:latin typeface="Calibri"/>
                <a:cs typeface="Calibri"/>
              </a:rPr>
              <a:t>13</a:t>
            </a:r>
            <a:r>
              <a:rPr lang="zh-CN" altLang="en-US" sz="3200" b="1" dirty="0" smtClean="0">
                <a:solidFill>
                  <a:srgbClr val="0070C0"/>
                </a:solidFill>
                <a:latin typeface="Calibri"/>
                <a:cs typeface="Calibri"/>
              </a:rPr>
              <a:t>章</a:t>
            </a:r>
            <a:endParaRPr lang="zh-CN" altLang="en-US" sz="3200" b="1" dirty="0">
              <a:solidFill>
                <a:srgbClr val="0070C0"/>
              </a:solidFill>
            </a:endParaRPr>
          </a:p>
        </p:txBody>
      </p:sp>
    </p:spTree>
    <p:extLst>
      <p:ext uri="{BB962C8B-B14F-4D97-AF65-F5344CB8AC3E}">
        <p14:creationId xmlns:p14="http://schemas.microsoft.com/office/powerpoint/2010/main" val="323138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6000" b="1" dirty="0" smtClean="0"/>
              <a:t>常用电子元器件简介（续）</a:t>
            </a:r>
            <a:endParaRPr lang="zh-CN" altLang="en-US" sz="6000" b="1" dirty="0"/>
          </a:p>
        </p:txBody>
      </p:sp>
      <p:sp>
        <p:nvSpPr>
          <p:cNvPr id="4" name="页脚占位符 3"/>
          <p:cNvSpPr>
            <a:spLocks noGrp="1"/>
          </p:cNvSpPr>
          <p:nvPr>
            <p:ph type="ftr" sz="quarter" idx="11"/>
          </p:nvPr>
        </p:nvSpPr>
        <p:spPr/>
        <p:txBody>
          <a:bodyPr/>
          <a:lstStyle/>
          <a:p>
            <a:r>
              <a:rPr lang="zh-CN" altLang="en-US" sz="1600" b="1" smtClean="0"/>
              <a:t>制作者：于成，</a:t>
            </a:r>
            <a:r>
              <a:rPr lang="en-US" altLang="zh-CN" sz="1600" b="1" smtClean="0"/>
              <a:t>2021.03</a:t>
            </a:r>
            <a:r>
              <a:rPr lang="zh-CN" altLang="en-US" sz="1600" b="1" smtClean="0"/>
              <a:t>修订</a:t>
            </a:r>
            <a:endParaRPr lang="zh-CN" altLang="en-US" sz="1600" b="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14" y="2204864"/>
            <a:ext cx="3556722"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4. </a:t>
            </a:r>
            <a:r>
              <a:rPr lang="zh-CN" altLang="en-US" sz="3200" b="1" dirty="0" smtClean="0">
                <a:solidFill>
                  <a:srgbClr val="0070C0"/>
                </a:solidFill>
              </a:rPr>
              <a:t>电阻元件：以</a:t>
            </a:r>
            <a:r>
              <a:rPr lang="en-US" altLang="zh-CN" sz="3200" b="1" dirty="0" smtClean="0">
                <a:solidFill>
                  <a:srgbClr val="0070C0"/>
                </a:solidFill>
              </a:rPr>
              <a:t>150K/1W</a:t>
            </a:r>
            <a:r>
              <a:rPr lang="zh-CN" altLang="en-US" sz="3200" b="1" dirty="0" smtClean="0">
                <a:solidFill>
                  <a:srgbClr val="0070C0"/>
                </a:solidFill>
              </a:rPr>
              <a:t>为例</a:t>
            </a:r>
            <a:endParaRPr lang="zh-CN" altLang="en-US" sz="3200" b="1" dirty="0">
              <a:solidFill>
                <a:srgbClr val="0070C0"/>
              </a:solidFill>
            </a:endParaRPr>
          </a:p>
        </p:txBody>
      </p:sp>
      <p:sp>
        <p:nvSpPr>
          <p:cNvPr id="9" name="圆角矩形标注 8"/>
          <p:cNvSpPr/>
          <p:nvPr/>
        </p:nvSpPr>
        <p:spPr>
          <a:xfrm>
            <a:off x="4139952" y="2204864"/>
            <a:ext cx="3857442" cy="647620"/>
          </a:xfrm>
          <a:prstGeom prst="wedgeRoundRectCallout">
            <a:avLst>
              <a:gd name="adj1" fmla="val -94745"/>
              <a:gd name="adj2" fmla="val 15292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smtClean="0">
                <a:solidFill>
                  <a:srgbClr val="0070C0"/>
                </a:solidFill>
              </a:rPr>
              <a:t>棕色环，代表：</a:t>
            </a:r>
            <a:r>
              <a:rPr lang="en-US" altLang="zh-CN" sz="3200" b="1" dirty="0" smtClean="0">
                <a:solidFill>
                  <a:srgbClr val="0070C0"/>
                </a:solidFill>
              </a:rPr>
              <a:t>1。</a:t>
            </a:r>
            <a:endParaRPr lang="zh-CN" altLang="en-US" sz="3200" b="1" dirty="0">
              <a:solidFill>
                <a:srgbClr val="0070C0"/>
              </a:solidFill>
            </a:endParaRPr>
          </a:p>
        </p:txBody>
      </p:sp>
      <p:sp>
        <p:nvSpPr>
          <p:cNvPr id="10" name="圆角矩形标注 9"/>
          <p:cNvSpPr/>
          <p:nvPr/>
        </p:nvSpPr>
        <p:spPr>
          <a:xfrm>
            <a:off x="4886380" y="3098911"/>
            <a:ext cx="3857442" cy="647620"/>
          </a:xfrm>
          <a:prstGeom prst="wedgeRoundRectCallout">
            <a:avLst>
              <a:gd name="adj1" fmla="val -115816"/>
              <a:gd name="adj2" fmla="val 5207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a:solidFill>
                  <a:srgbClr val="0070C0"/>
                </a:solidFill>
              </a:rPr>
              <a:t>绿</a:t>
            </a:r>
            <a:r>
              <a:rPr lang="zh-CN" altLang="en-US" sz="3200" b="1" smtClean="0">
                <a:solidFill>
                  <a:srgbClr val="0070C0"/>
                </a:solidFill>
              </a:rPr>
              <a:t>色环，代表：</a:t>
            </a:r>
            <a:r>
              <a:rPr lang="en-US" altLang="zh-CN" sz="3200" b="1" dirty="0">
                <a:solidFill>
                  <a:srgbClr val="0070C0"/>
                </a:solidFill>
              </a:rPr>
              <a:t>5</a:t>
            </a:r>
            <a:r>
              <a:rPr lang="en-US" altLang="zh-CN" sz="3200" b="1" dirty="0" smtClean="0">
                <a:solidFill>
                  <a:srgbClr val="0070C0"/>
                </a:solidFill>
              </a:rPr>
              <a:t>。</a:t>
            </a:r>
            <a:endParaRPr lang="zh-CN" altLang="en-US" sz="3200" b="1" dirty="0">
              <a:solidFill>
                <a:srgbClr val="0070C0"/>
              </a:solidFill>
            </a:endParaRPr>
          </a:p>
        </p:txBody>
      </p:sp>
      <p:sp>
        <p:nvSpPr>
          <p:cNvPr id="11" name="圆角矩形标注 10"/>
          <p:cNvSpPr/>
          <p:nvPr/>
        </p:nvSpPr>
        <p:spPr>
          <a:xfrm>
            <a:off x="4886380" y="4005064"/>
            <a:ext cx="3857442" cy="647620"/>
          </a:xfrm>
          <a:prstGeom prst="wedgeRoundRectCallout">
            <a:avLst>
              <a:gd name="adj1" fmla="val -117322"/>
              <a:gd name="adj2" fmla="val -5774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solidFill>
                  <a:srgbClr val="0070C0"/>
                </a:solidFill>
              </a:rPr>
              <a:t>黄色</a:t>
            </a:r>
            <a:r>
              <a:rPr lang="zh-CN" altLang="en-US" sz="3200" b="1" dirty="0" smtClean="0">
                <a:solidFill>
                  <a:srgbClr val="0070C0"/>
                </a:solidFill>
              </a:rPr>
              <a:t>环，代表：</a:t>
            </a:r>
            <a:r>
              <a:rPr lang="en-US" altLang="zh-CN" sz="3200" b="1" dirty="0">
                <a:solidFill>
                  <a:srgbClr val="0070C0"/>
                </a:solidFill>
              </a:rPr>
              <a:t>4</a:t>
            </a:r>
            <a:r>
              <a:rPr lang="en-US" altLang="zh-CN" sz="3200" b="1" dirty="0" smtClean="0">
                <a:solidFill>
                  <a:srgbClr val="0070C0"/>
                </a:solidFill>
              </a:rPr>
              <a:t>。</a:t>
            </a:r>
            <a:endParaRPr lang="zh-CN" altLang="en-US" sz="3200" b="1" dirty="0">
              <a:solidFill>
                <a:srgbClr val="0070C0"/>
              </a:solidFill>
            </a:endParaRPr>
          </a:p>
        </p:txBody>
      </p:sp>
      <p:sp>
        <p:nvSpPr>
          <p:cNvPr id="12" name="圆角矩形标注 11"/>
          <p:cNvSpPr/>
          <p:nvPr/>
        </p:nvSpPr>
        <p:spPr>
          <a:xfrm>
            <a:off x="4168846" y="4869612"/>
            <a:ext cx="3857442" cy="647620"/>
          </a:xfrm>
          <a:prstGeom prst="wedgeRoundRectCallout">
            <a:avLst>
              <a:gd name="adj1" fmla="val -102647"/>
              <a:gd name="adj2" fmla="val -16756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白色环，误差色环。</a:t>
            </a:r>
            <a:endParaRPr lang="zh-CN" altLang="en-US" sz="3200" b="1" dirty="0">
              <a:solidFill>
                <a:srgbClr val="0070C0"/>
              </a:solidFill>
            </a:endParaRPr>
          </a:p>
        </p:txBody>
      </p:sp>
      <p:sp>
        <p:nvSpPr>
          <p:cNvPr id="13" name="圆角矩形标注 12"/>
          <p:cNvSpPr/>
          <p:nvPr/>
        </p:nvSpPr>
        <p:spPr>
          <a:xfrm>
            <a:off x="439214" y="5660796"/>
            <a:ext cx="5629459" cy="1008112"/>
          </a:xfrm>
          <a:prstGeom prst="wedgeRoundRectCallout">
            <a:avLst>
              <a:gd name="adj1" fmla="val -32520"/>
              <a:gd name="adj2" fmla="val -7889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latin typeface="Calibri"/>
                <a:cs typeface="Calibri"/>
              </a:rPr>
              <a:t>        关于“电阻元件”可参阅“</a:t>
            </a:r>
            <a:r>
              <a:rPr lang="zh-CN" altLang="en-US" sz="3200" b="1" i="1" u="sng" dirty="0" smtClean="0">
                <a:solidFill>
                  <a:srgbClr val="FF0000"/>
                </a:solidFill>
                <a:latin typeface="Calibri"/>
                <a:cs typeface="Calibri"/>
              </a:rPr>
              <a:t>实验教程</a:t>
            </a:r>
            <a:r>
              <a:rPr lang="zh-CN" altLang="en-US" sz="3200" b="1" dirty="0" smtClean="0">
                <a:solidFill>
                  <a:srgbClr val="0070C0"/>
                </a:solidFill>
                <a:latin typeface="Calibri"/>
                <a:cs typeface="Calibri"/>
              </a:rPr>
              <a:t>”的第</a:t>
            </a:r>
            <a:r>
              <a:rPr lang="en-US" altLang="zh-CN" sz="3200" b="1" dirty="0" smtClean="0">
                <a:solidFill>
                  <a:srgbClr val="0070C0"/>
                </a:solidFill>
                <a:latin typeface="Calibri"/>
                <a:cs typeface="Calibri"/>
              </a:rPr>
              <a:t>8</a:t>
            </a:r>
            <a:r>
              <a:rPr lang="zh-CN" altLang="en-US" sz="3200" b="1" dirty="0" smtClean="0">
                <a:solidFill>
                  <a:srgbClr val="0070C0"/>
                </a:solidFill>
                <a:latin typeface="Calibri"/>
                <a:cs typeface="Calibri"/>
              </a:rPr>
              <a:t>章</a:t>
            </a:r>
            <a:endParaRPr lang="zh-CN" altLang="en-US" sz="3200" b="1" dirty="0">
              <a:solidFill>
                <a:srgbClr val="0070C0"/>
              </a:solidFill>
            </a:endParaRPr>
          </a:p>
        </p:txBody>
      </p:sp>
    </p:spTree>
    <p:extLst>
      <p:ext uri="{BB962C8B-B14F-4D97-AF65-F5344CB8AC3E}">
        <p14:creationId xmlns:p14="http://schemas.microsoft.com/office/powerpoint/2010/main" val="1826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14" y="2204864"/>
            <a:ext cx="4389296"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fontScale="90000"/>
          </a:bodyPr>
          <a:lstStyle/>
          <a:p>
            <a:r>
              <a:rPr lang="zh-CN" altLang="en-US" sz="6000" b="1" dirty="0" smtClean="0"/>
              <a:t>常用电子元器件简介（续）</a:t>
            </a:r>
            <a:endParaRPr lang="zh-CN" altLang="en-US" sz="6000" b="1" dirty="0"/>
          </a:p>
        </p:txBody>
      </p:sp>
      <p:sp>
        <p:nvSpPr>
          <p:cNvPr id="4" name="页脚占位符 3"/>
          <p:cNvSpPr>
            <a:spLocks noGrp="1"/>
          </p:cNvSpPr>
          <p:nvPr>
            <p:ph type="ftr" sz="quarter" idx="11"/>
          </p:nvPr>
        </p:nvSpPr>
        <p:spPr/>
        <p:txBody>
          <a:bodyPr/>
          <a:lstStyle/>
          <a:p>
            <a:r>
              <a:rPr lang="zh-CN" altLang="en-US" sz="1600" b="1" smtClean="0"/>
              <a:t>制作者：于成，</a:t>
            </a:r>
            <a:r>
              <a:rPr lang="en-US" altLang="zh-CN" sz="1600" b="1" smtClean="0"/>
              <a:t>2021.03</a:t>
            </a:r>
            <a:r>
              <a:rPr lang="zh-CN" altLang="en-US" sz="1600" b="1" smtClean="0"/>
              <a:t>修订</a:t>
            </a:r>
            <a:endParaRPr lang="zh-CN" altLang="en-US" sz="1600" b="1" dirty="0"/>
          </a:p>
        </p:txBody>
      </p:sp>
      <p:sp>
        <p:nvSpPr>
          <p:cNvPr id="8" name="TextBox 7"/>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5</a:t>
            </a:r>
            <a:r>
              <a:rPr lang="en-US" altLang="zh-CN" sz="3200" b="1" dirty="0" smtClean="0">
                <a:solidFill>
                  <a:srgbClr val="0070C0"/>
                </a:solidFill>
              </a:rPr>
              <a:t>. </a:t>
            </a:r>
            <a:r>
              <a:rPr lang="zh-CN" altLang="en-US" sz="3200" b="1" dirty="0" smtClean="0">
                <a:solidFill>
                  <a:srgbClr val="0070C0"/>
                </a:solidFill>
              </a:rPr>
              <a:t>电位器元件：以</a:t>
            </a:r>
            <a:r>
              <a:rPr lang="en-US" altLang="zh-CN" sz="3200" b="1" dirty="0" smtClean="0">
                <a:solidFill>
                  <a:srgbClr val="0070C0"/>
                </a:solidFill>
              </a:rPr>
              <a:t>3386</a:t>
            </a:r>
            <a:r>
              <a:rPr lang="zh-CN" altLang="en-US" sz="3200" b="1" dirty="0" smtClean="0">
                <a:solidFill>
                  <a:srgbClr val="0070C0"/>
                </a:solidFill>
              </a:rPr>
              <a:t>型</a:t>
            </a:r>
            <a:r>
              <a:rPr lang="en-US" altLang="zh-CN" sz="3200" b="1" dirty="0" smtClean="0">
                <a:solidFill>
                  <a:srgbClr val="0070C0"/>
                </a:solidFill>
              </a:rPr>
              <a:t>20K</a:t>
            </a:r>
            <a:r>
              <a:rPr lang="zh-CN" altLang="en-US" sz="3200" b="1" dirty="0" smtClean="0">
                <a:solidFill>
                  <a:srgbClr val="0070C0"/>
                </a:solidFill>
              </a:rPr>
              <a:t>为例</a:t>
            </a:r>
            <a:endParaRPr lang="zh-CN" altLang="en-US" sz="3200" b="1" dirty="0">
              <a:solidFill>
                <a:srgbClr val="0070C0"/>
              </a:solidFill>
            </a:endParaRPr>
          </a:p>
        </p:txBody>
      </p:sp>
      <p:sp>
        <p:nvSpPr>
          <p:cNvPr id="9" name="圆角矩形标注 8"/>
          <p:cNvSpPr/>
          <p:nvPr/>
        </p:nvSpPr>
        <p:spPr>
          <a:xfrm>
            <a:off x="5076056" y="2237948"/>
            <a:ext cx="3672408" cy="1191052"/>
          </a:xfrm>
          <a:prstGeom prst="wedgeRoundRectCallout">
            <a:avLst>
              <a:gd name="adj1" fmla="val -159175"/>
              <a:gd name="adj2" fmla="val -3355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rgbClr val="0070C0"/>
                </a:solidFill>
              </a:rPr>
              <a:t>实验板上对应电位器固定端的插线孔</a:t>
            </a:r>
            <a:endParaRPr lang="zh-CN" altLang="en-US" sz="3200" b="1" dirty="0">
              <a:solidFill>
                <a:srgbClr val="0070C0"/>
              </a:solidFill>
            </a:endParaRPr>
          </a:p>
        </p:txBody>
      </p:sp>
      <p:sp>
        <p:nvSpPr>
          <p:cNvPr id="10" name="圆角矩形标注 9"/>
          <p:cNvSpPr/>
          <p:nvPr/>
        </p:nvSpPr>
        <p:spPr>
          <a:xfrm>
            <a:off x="5076056" y="3537238"/>
            <a:ext cx="3672408" cy="2772082"/>
          </a:xfrm>
          <a:prstGeom prst="wedgeRoundRectCallout">
            <a:avLst>
              <a:gd name="adj1" fmla="val -73937"/>
              <a:gd name="adj2" fmla="val -4458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rgbClr val="0070C0"/>
                </a:solidFill>
              </a:rPr>
              <a:t>图中电位器右边标注“</a:t>
            </a:r>
            <a:r>
              <a:rPr lang="en-US" altLang="zh-CN" sz="3200" b="1" dirty="0" smtClean="0">
                <a:solidFill>
                  <a:srgbClr val="0070C0"/>
                </a:solidFill>
              </a:rPr>
              <a:t>203</a:t>
            </a:r>
            <a:r>
              <a:rPr lang="zh-CN" altLang="en-US" sz="3200" b="1" dirty="0" smtClean="0">
                <a:solidFill>
                  <a:srgbClr val="0070C0"/>
                </a:solidFill>
              </a:rPr>
              <a:t>”表明此电位器标</a:t>
            </a:r>
            <a:r>
              <a:rPr lang="zh-CN" altLang="en-US" sz="3200" b="1" dirty="0">
                <a:solidFill>
                  <a:srgbClr val="0070C0"/>
                </a:solidFill>
                <a:latin typeface="宋体"/>
                <a:ea typeface="宋体"/>
              </a:rPr>
              <a:t>两固定端之间的</a:t>
            </a:r>
            <a:r>
              <a:rPr lang="zh-CN" altLang="en-US" sz="3200" b="1" dirty="0" smtClean="0">
                <a:solidFill>
                  <a:srgbClr val="0070C0"/>
                </a:solidFill>
                <a:latin typeface="宋体"/>
                <a:ea typeface="宋体"/>
              </a:rPr>
              <a:t>阻值</a:t>
            </a:r>
            <a:r>
              <a:rPr lang="zh-CN" altLang="en-US" sz="3200" b="1" dirty="0" smtClean="0">
                <a:solidFill>
                  <a:srgbClr val="0070C0"/>
                </a:solidFill>
              </a:rPr>
              <a:t>为：</a:t>
            </a:r>
            <a:r>
              <a:rPr lang="en-US" altLang="zh-CN" sz="3200" b="1" dirty="0" smtClean="0">
                <a:solidFill>
                  <a:srgbClr val="0070C0"/>
                </a:solidFill>
              </a:rPr>
              <a:t>20</a:t>
            </a:r>
            <a:r>
              <a:rPr lang="en-US" altLang="zh-CN" sz="3200" b="1" dirty="0" smtClean="0">
                <a:solidFill>
                  <a:srgbClr val="0070C0"/>
                </a:solidFill>
                <a:latin typeface="宋体"/>
                <a:ea typeface="宋体"/>
              </a:rPr>
              <a:t>×10</a:t>
            </a:r>
            <a:r>
              <a:rPr lang="en-US" altLang="zh-CN" sz="3200" b="1" baseline="30000" dirty="0" smtClean="0">
                <a:solidFill>
                  <a:srgbClr val="0070C0"/>
                </a:solidFill>
                <a:latin typeface="宋体"/>
                <a:ea typeface="宋体"/>
              </a:rPr>
              <a:t>3</a:t>
            </a:r>
            <a:r>
              <a:rPr lang="en-US" altLang="zh-CN" sz="3200" b="1" dirty="0" smtClean="0">
                <a:solidFill>
                  <a:srgbClr val="0070C0"/>
                </a:solidFill>
                <a:latin typeface="宋体"/>
                <a:ea typeface="宋体"/>
              </a:rPr>
              <a:t>=20K</a:t>
            </a:r>
            <a:endParaRPr lang="zh-CN" altLang="en-US" sz="3200" b="1" dirty="0">
              <a:solidFill>
                <a:srgbClr val="0070C0"/>
              </a:solidFill>
            </a:endParaRPr>
          </a:p>
        </p:txBody>
      </p:sp>
      <p:sp>
        <p:nvSpPr>
          <p:cNvPr id="12" name="圆角矩形标注 11"/>
          <p:cNvSpPr/>
          <p:nvPr/>
        </p:nvSpPr>
        <p:spPr>
          <a:xfrm>
            <a:off x="439214" y="5661248"/>
            <a:ext cx="4389296" cy="935652"/>
          </a:xfrm>
          <a:prstGeom prst="wedgeRoundRectCallout">
            <a:avLst>
              <a:gd name="adj1" fmla="val -35289"/>
              <a:gd name="adj2" fmla="val -15127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rgbClr val="0070C0"/>
                </a:solidFill>
              </a:rPr>
              <a:t>实验板上对应电位器另一固定端的插线孔</a:t>
            </a:r>
            <a:endParaRPr lang="zh-CN" altLang="en-US" sz="3200" b="1" dirty="0">
              <a:solidFill>
                <a:srgbClr val="0070C0"/>
              </a:solidFill>
            </a:endParaRPr>
          </a:p>
        </p:txBody>
      </p:sp>
    </p:spTree>
    <p:extLst>
      <p:ext uri="{BB962C8B-B14F-4D97-AF65-F5344CB8AC3E}">
        <p14:creationId xmlns:p14="http://schemas.microsoft.com/office/powerpoint/2010/main" val="400415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6000" b="1" dirty="0"/>
              <a:t>主要内容概述</a:t>
            </a:r>
            <a:endParaRPr lang="zh-CN" altLang="en-US" sz="6000"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1575630838"/>
              </p:ext>
            </p:extLst>
          </p:nvPr>
        </p:nvGraphicFramePr>
        <p:xfrm>
          <a:off x="457200" y="1600200"/>
          <a:ext cx="8229600" cy="468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Tree>
    <p:extLst>
      <p:ext uri="{BB962C8B-B14F-4D97-AF65-F5344CB8AC3E}">
        <p14:creationId xmlns:p14="http://schemas.microsoft.com/office/powerpoint/2010/main" val="18254884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14" y="2204864"/>
            <a:ext cx="4389296"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fontScale="90000"/>
          </a:bodyPr>
          <a:lstStyle/>
          <a:p>
            <a:r>
              <a:rPr lang="zh-CN" altLang="en-US" sz="6000" b="1" dirty="0" smtClean="0"/>
              <a:t>常用电子元器件简介（续）</a:t>
            </a:r>
            <a:endParaRPr lang="zh-CN" altLang="en-US" sz="6000" b="1" dirty="0"/>
          </a:p>
        </p:txBody>
      </p:sp>
      <p:sp>
        <p:nvSpPr>
          <p:cNvPr id="4" name="页脚占位符 3"/>
          <p:cNvSpPr>
            <a:spLocks noGrp="1"/>
          </p:cNvSpPr>
          <p:nvPr>
            <p:ph type="ftr" sz="quarter" idx="11"/>
          </p:nvPr>
        </p:nvSpPr>
        <p:spPr/>
        <p:txBody>
          <a:bodyPr/>
          <a:lstStyle/>
          <a:p>
            <a:r>
              <a:rPr lang="zh-CN" altLang="en-US" sz="1600" b="1" smtClean="0"/>
              <a:t>制作者：于成，</a:t>
            </a:r>
            <a:r>
              <a:rPr lang="en-US" altLang="zh-CN" sz="1600" b="1" smtClean="0"/>
              <a:t>2021.03</a:t>
            </a:r>
            <a:r>
              <a:rPr lang="zh-CN" altLang="en-US" sz="1600" b="1" smtClean="0"/>
              <a:t>修订</a:t>
            </a:r>
            <a:endParaRPr lang="zh-CN" altLang="en-US" sz="1600" b="1" dirty="0"/>
          </a:p>
        </p:txBody>
      </p:sp>
      <p:sp>
        <p:nvSpPr>
          <p:cNvPr id="8" name="TextBox 7"/>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5</a:t>
            </a:r>
            <a:r>
              <a:rPr lang="en-US" altLang="zh-CN" sz="3200" b="1" dirty="0" smtClean="0">
                <a:solidFill>
                  <a:srgbClr val="0070C0"/>
                </a:solidFill>
              </a:rPr>
              <a:t>. </a:t>
            </a:r>
            <a:r>
              <a:rPr lang="zh-CN" altLang="en-US" sz="3200" b="1" dirty="0" smtClean="0">
                <a:solidFill>
                  <a:srgbClr val="0070C0"/>
                </a:solidFill>
              </a:rPr>
              <a:t>电位器元件：以</a:t>
            </a:r>
            <a:r>
              <a:rPr lang="en-US" altLang="zh-CN" sz="3200" b="1" dirty="0" smtClean="0">
                <a:solidFill>
                  <a:srgbClr val="0070C0"/>
                </a:solidFill>
              </a:rPr>
              <a:t>3386</a:t>
            </a:r>
            <a:r>
              <a:rPr lang="zh-CN" altLang="en-US" sz="3200" b="1" dirty="0" smtClean="0">
                <a:solidFill>
                  <a:srgbClr val="0070C0"/>
                </a:solidFill>
              </a:rPr>
              <a:t>型</a:t>
            </a:r>
            <a:r>
              <a:rPr lang="en-US" altLang="zh-CN" sz="3200" b="1" dirty="0" smtClean="0">
                <a:solidFill>
                  <a:srgbClr val="0070C0"/>
                </a:solidFill>
              </a:rPr>
              <a:t>20K</a:t>
            </a:r>
            <a:r>
              <a:rPr lang="zh-CN" altLang="en-US" sz="3200" b="1" dirty="0" smtClean="0">
                <a:solidFill>
                  <a:srgbClr val="0070C0"/>
                </a:solidFill>
              </a:rPr>
              <a:t>为例（续）</a:t>
            </a:r>
            <a:endParaRPr lang="zh-CN" altLang="en-US" sz="3200" b="1" dirty="0">
              <a:solidFill>
                <a:srgbClr val="0070C0"/>
              </a:solidFill>
            </a:endParaRPr>
          </a:p>
        </p:txBody>
      </p:sp>
      <p:sp>
        <p:nvSpPr>
          <p:cNvPr id="9" name="圆角矩形标注 8"/>
          <p:cNvSpPr/>
          <p:nvPr/>
        </p:nvSpPr>
        <p:spPr>
          <a:xfrm>
            <a:off x="5076056" y="2237948"/>
            <a:ext cx="3672408" cy="1191052"/>
          </a:xfrm>
          <a:prstGeom prst="wedgeRoundRectCallout">
            <a:avLst>
              <a:gd name="adj1" fmla="val -159590"/>
              <a:gd name="adj2" fmla="val 483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rgbClr val="0070C0"/>
                </a:solidFill>
              </a:rPr>
              <a:t>实验板上对应电位器可调端的插线孔</a:t>
            </a:r>
            <a:endParaRPr lang="zh-CN" altLang="en-US" sz="3200" b="1" dirty="0">
              <a:solidFill>
                <a:srgbClr val="0070C0"/>
              </a:solidFill>
            </a:endParaRPr>
          </a:p>
        </p:txBody>
      </p:sp>
      <p:sp>
        <p:nvSpPr>
          <p:cNvPr id="10" name="圆角矩形标注 9"/>
          <p:cNvSpPr/>
          <p:nvPr/>
        </p:nvSpPr>
        <p:spPr>
          <a:xfrm>
            <a:off x="5076056" y="3645024"/>
            <a:ext cx="3672408" cy="2664296"/>
          </a:xfrm>
          <a:prstGeom prst="wedgeRoundRectCallout">
            <a:avLst>
              <a:gd name="adj1" fmla="val -85557"/>
              <a:gd name="adj2" fmla="val -4801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rgbClr val="0070C0"/>
                </a:solidFill>
              </a:rPr>
              <a:t>用一字螺丝刀调节电位器顶部旋钮使可调端与任一固定端间的阻值在</a:t>
            </a:r>
            <a:r>
              <a:rPr lang="en-US" altLang="zh-CN" sz="3200" b="1" dirty="0" smtClean="0">
                <a:solidFill>
                  <a:srgbClr val="0070C0"/>
                </a:solidFill>
              </a:rPr>
              <a:t>0-</a:t>
            </a:r>
            <a:r>
              <a:rPr lang="en-US" altLang="zh-CN" sz="3200" b="1" dirty="0" smtClean="0">
                <a:solidFill>
                  <a:srgbClr val="0070C0"/>
                </a:solidFill>
                <a:latin typeface="宋体"/>
                <a:ea typeface="宋体"/>
              </a:rPr>
              <a:t>20K</a:t>
            </a:r>
            <a:r>
              <a:rPr lang="zh-CN" altLang="en-US" sz="3200" b="1" dirty="0" smtClean="0">
                <a:solidFill>
                  <a:srgbClr val="0070C0"/>
                </a:solidFill>
                <a:latin typeface="宋体"/>
                <a:ea typeface="宋体"/>
              </a:rPr>
              <a:t>间变化</a:t>
            </a:r>
            <a:endParaRPr lang="zh-CN" altLang="en-US" sz="3200" b="1" dirty="0">
              <a:solidFill>
                <a:srgbClr val="0070C0"/>
              </a:solidFill>
            </a:endParaRPr>
          </a:p>
        </p:txBody>
      </p:sp>
    </p:spTree>
    <p:extLst>
      <p:ext uri="{BB962C8B-B14F-4D97-AF65-F5344CB8AC3E}">
        <p14:creationId xmlns:p14="http://schemas.microsoft.com/office/powerpoint/2010/main" val="184741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5400" b="1" dirty="0"/>
              <a:t>常用电子元器件简介（续）</a:t>
            </a:r>
            <a:endParaRPr lang="zh-CN" altLang="en-US" sz="5400" dirty="0"/>
          </a:p>
        </p:txBody>
      </p:sp>
      <p:sp>
        <p:nvSpPr>
          <p:cNvPr id="3" name="内容占位符 2"/>
          <p:cNvSpPr>
            <a:spLocks noGrp="1"/>
          </p:cNvSpPr>
          <p:nvPr>
            <p:ph idx="1"/>
          </p:nvPr>
        </p:nvSpPr>
        <p:spPr>
          <a:xfrm>
            <a:off x="457200" y="2204864"/>
            <a:ext cx="8291264" cy="4081656"/>
          </a:xfrm>
        </p:spPr>
        <p:txBody>
          <a:bodyPr/>
          <a:lstStyle/>
          <a:p>
            <a:r>
              <a:rPr lang="zh-CN" altLang="en-US" dirty="0" smtClean="0"/>
              <a:t>晶体三极管元件，可参照第</a:t>
            </a:r>
            <a:r>
              <a:rPr lang="en-US" altLang="zh-CN" dirty="0" smtClean="0"/>
              <a:t>12</a:t>
            </a:r>
            <a:r>
              <a:rPr lang="zh-CN" altLang="en-US" dirty="0" smtClean="0"/>
              <a:t>章</a:t>
            </a:r>
            <a:endParaRPr lang="en-US" altLang="zh-CN" dirty="0" smtClean="0"/>
          </a:p>
          <a:p>
            <a:r>
              <a:rPr lang="zh-CN" altLang="en-US" dirty="0" smtClean="0"/>
              <a:t>电容元件，可参照第</a:t>
            </a:r>
            <a:r>
              <a:rPr lang="en-US" altLang="zh-CN" dirty="0" smtClean="0"/>
              <a:t>13</a:t>
            </a:r>
            <a:r>
              <a:rPr lang="zh-CN" altLang="en-US" dirty="0" smtClean="0"/>
              <a:t>章</a:t>
            </a:r>
            <a:endParaRPr lang="en-US" altLang="zh-CN" dirty="0" smtClean="0"/>
          </a:p>
          <a:p>
            <a:r>
              <a:rPr lang="zh-CN" altLang="en-US" dirty="0" smtClean="0"/>
              <a:t>集成电路元件如集成稳压器、集成运放，可参见第</a:t>
            </a:r>
            <a:r>
              <a:rPr lang="en-US" altLang="zh-CN" dirty="0" smtClean="0"/>
              <a:t>13</a:t>
            </a:r>
            <a:r>
              <a:rPr lang="zh-CN" altLang="en-US" dirty="0" smtClean="0"/>
              <a:t>、</a:t>
            </a:r>
            <a:r>
              <a:rPr lang="en-US" altLang="zh-CN" dirty="0" smtClean="0"/>
              <a:t>14</a:t>
            </a:r>
            <a:r>
              <a:rPr lang="zh-CN" altLang="en-US" dirty="0" smtClean="0"/>
              <a:t>章</a:t>
            </a:r>
            <a:endParaRPr lang="zh-CN" altLang="en-US"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6" name="TextBox 5"/>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6. </a:t>
            </a:r>
            <a:r>
              <a:rPr lang="zh-CN" altLang="en-US" sz="3200" b="1" dirty="0" smtClean="0">
                <a:solidFill>
                  <a:srgbClr val="0070C0"/>
                </a:solidFill>
              </a:rPr>
              <a:t>更多元件</a:t>
            </a:r>
            <a:endParaRPr lang="zh-CN" altLang="en-US" sz="3200" b="1" dirty="0">
              <a:solidFill>
                <a:srgbClr val="0070C0"/>
              </a:solidFill>
            </a:endParaRPr>
          </a:p>
        </p:txBody>
      </p:sp>
    </p:spTree>
    <p:extLst>
      <p:ext uri="{BB962C8B-B14F-4D97-AF65-F5344CB8AC3E}">
        <p14:creationId xmlns:p14="http://schemas.microsoft.com/office/powerpoint/2010/main" val="41596585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6000" b="1" dirty="0" smtClean="0"/>
              <a:t>数字万用表的基本操作</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 </a:t>
            </a:r>
            <a:r>
              <a:rPr lang="zh-CN" altLang="en-US" sz="3200" b="1" dirty="0" smtClean="0">
                <a:solidFill>
                  <a:srgbClr val="0070C0"/>
                </a:solidFill>
              </a:rPr>
              <a:t>数字万用表参考资料（以</a:t>
            </a:r>
            <a:r>
              <a:rPr lang="en-US" altLang="zh-CN" sz="3200" b="1" dirty="0" smtClean="0">
                <a:solidFill>
                  <a:srgbClr val="0070C0"/>
                </a:solidFill>
              </a:rPr>
              <a:t>UT39A</a:t>
            </a:r>
            <a:r>
              <a:rPr lang="zh-CN" altLang="en-US" sz="3200" b="1" dirty="0" smtClean="0">
                <a:solidFill>
                  <a:srgbClr val="0070C0"/>
                </a:solidFill>
              </a:rPr>
              <a:t>为例）</a:t>
            </a:r>
            <a:endParaRPr lang="zh-CN" altLang="en-US" sz="3200" b="1" dirty="0">
              <a:solidFill>
                <a:srgbClr val="0070C0"/>
              </a:solidFill>
            </a:endParaRPr>
          </a:p>
        </p:txBody>
      </p:sp>
      <p:sp>
        <p:nvSpPr>
          <p:cNvPr id="6" name="内容占位符 2"/>
          <p:cNvSpPr>
            <a:spLocks noGrp="1"/>
          </p:cNvSpPr>
          <p:nvPr>
            <p:ph idx="1"/>
          </p:nvPr>
        </p:nvSpPr>
        <p:spPr>
          <a:xfrm>
            <a:off x="457200" y="2204864"/>
            <a:ext cx="8229600" cy="4081656"/>
          </a:xfrm>
        </p:spPr>
        <p:txBody>
          <a:bodyPr/>
          <a:lstStyle/>
          <a:p>
            <a:r>
              <a:rPr lang="zh-CN" altLang="en-US" dirty="0" smtClean="0"/>
              <a:t>访问生产厂家（优利德）的网址：</a:t>
            </a:r>
            <a:r>
              <a:rPr lang="en-US" altLang="zh-CN" dirty="0">
                <a:hlinkClick r:id="rId2"/>
              </a:rPr>
              <a:t>http://</a:t>
            </a:r>
            <a:r>
              <a:rPr lang="en-US" altLang="zh-CN" dirty="0" smtClean="0">
                <a:hlinkClick r:id="rId2"/>
              </a:rPr>
              <a:t>www.uni-trend.com.cn</a:t>
            </a:r>
            <a:r>
              <a:rPr lang="en-US" altLang="zh-CN" dirty="0" smtClean="0"/>
              <a:t>，</a:t>
            </a:r>
            <a:r>
              <a:rPr lang="zh-CN" altLang="en-US" dirty="0" smtClean="0"/>
              <a:t>可找到</a:t>
            </a:r>
            <a:r>
              <a:rPr lang="en-US" altLang="zh-CN" dirty="0" smtClean="0"/>
              <a:t>UT39A</a:t>
            </a:r>
            <a:r>
              <a:rPr lang="zh-CN" altLang="en-US" dirty="0" smtClean="0"/>
              <a:t>型数字万用表的中英文使用说明书。</a:t>
            </a:r>
            <a:endParaRPr lang="en-US" altLang="zh-CN" dirty="0" smtClean="0"/>
          </a:p>
          <a:p>
            <a:r>
              <a:rPr lang="en-US" altLang="zh-CN" dirty="0"/>
              <a:t>UT39A</a:t>
            </a:r>
            <a:r>
              <a:rPr lang="zh-CN" altLang="en-US" dirty="0"/>
              <a:t>型数字万用表</a:t>
            </a:r>
            <a:r>
              <a:rPr lang="zh-CN" altLang="en-US" dirty="0" smtClean="0"/>
              <a:t>中文使用说明书文件：</a:t>
            </a:r>
            <a:r>
              <a:rPr lang="en-US" altLang="zh-CN" b="1" i="1" u="sng" dirty="0" smtClean="0">
                <a:solidFill>
                  <a:srgbClr val="00B0F0"/>
                </a:solidFill>
              </a:rPr>
              <a:t>UT39ABC-cn-sms.pdf</a:t>
            </a:r>
            <a:r>
              <a:rPr lang="zh-CN" altLang="en-US" dirty="0" smtClean="0"/>
              <a:t>。</a:t>
            </a:r>
            <a:endParaRPr lang="en-US" altLang="zh-CN" dirty="0" smtClean="0"/>
          </a:p>
          <a:p>
            <a:r>
              <a:rPr lang="en-US" altLang="zh-CN" dirty="0"/>
              <a:t>UT39A</a:t>
            </a:r>
            <a:r>
              <a:rPr lang="zh-CN" altLang="en-US" dirty="0"/>
              <a:t>型数字</a:t>
            </a:r>
            <a:r>
              <a:rPr lang="zh-CN" altLang="en-US" dirty="0" smtClean="0"/>
              <a:t>万用表英文</a:t>
            </a:r>
            <a:r>
              <a:rPr lang="zh-CN" altLang="zh-CN" dirty="0"/>
              <a:t>使用说明书文件</a:t>
            </a:r>
            <a:r>
              <a:rPr lang="zh-CN" altLang="zh-CN" dirty="0" smtClean="0"/>
              <a:t>：</a:t>
            </a:r>
            <a:r>
              <a:rPr lang="en-US" altLang="zh-CN" b="1" i="1" u="sng" dirty="0">
                <a:solidFill>
                  <a:srgbClr val="00B0F0"/>
                </a:solidFill>
              </a:rPr>
              <a:t>UT39 ABC -</a:t>
            </a:r>
            <a:r>
              <a:rPr lang="en-US" altLang="zh-CN" b="1" i="1" u="sng" dirty="0" smtClean="0">
                <a:solidFill>
                  <a:srgbClr val="00B0F0"/>
                </a:solidFill>
              </a:rPr>
              <a:t>Manual-en.pdf</a:t>
            </a:r>
            <a:r>
              <a:rPr lang="zh-CN" altLang="en-US" dirty="0" smtClean="0"/>
              <a:t>。</a:t>
            </a:r>
            <a:endParaRPr lang="en-US" altLang="zh-CN" dirty="0" smtClean="0"/>
          </a:p>
        </p:txBody>
      </p:sp>
    </p:spTree>
    <p:extLst>
      <p:ext uri="{BB962C8B-B14F-4D97-AF65-F5344CB8AC3E}">
        <p14:creationId xmlns:p14="http://schemas.microsoft.com/office/powerpoint/2010/main" val="23913606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274638"/>
            <a:ext cx="9036496"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2.UT39A</a:t>
            </a:r>
            <a:r>
              <a:rPr lang="zh-CN" altLang="en-US" sz="3200" b="1" dirty="0" smtClean="0">
                <a:solidFill>
                  <a:srgbClr val="0070C0"/>
                </a:solidFill>
              </a:rPr>
              <a:t>的操作面板</a:t>
            </a:r>
            <a:r>
              <a:rPr lang="en-US" altLang="zh-CN" sz="3200" b="1" dirty="0" smtClean="0">
                <a:solidFill>
                  <a:srgbClr val="0070C0"/>
                </a:solidFill>
              </a:rPr>
              <a:t> </a:t>
            </a:r>
            <a:endParaRPr lang="zh-CN" altLang="en-US" sz="3200" b="1" dirty="0">
              <a:solidFill>
                <a:srgbClr val="0070C0"/>
              </a:solidFill>
            </a:endParaRPr>
          </a:p>
        </p:txBody>
      </p:sp>
      <p:pic>
        <p:nvPicPr>
          <p:cNvPr id="1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346" y="2546355"/>
            <a:ext cx="6378985" cy="352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圆角矩形标注 14"/>
          <p:cNvSpPr/>
          <p:nvPr/>
        </p:nvSpPr>
        <p:spPr>
          <a:xfrm>
            <a:off x="439214" y="2240321"/>
            <a:ext cx="2376264" cy="468599"/>
          </a:xfrm>
          <a:prstGeom prst="wedgeRoundRectCallout">
            <a:avLst>
              <a:gd name="adj1" fmla="val 35782"/>
              <a:gd name="adj2" fmla="val 15638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srgbClr val="0070C0"/>
                </a:solidFill>
              </a:rPr>
              <a:t>LED</a:t>
            </a:r>
            <a:r>
              <a:rPr lang="zh-CN" altLang="en-US" sz="3200" b="1" dirty="0" smtClean="0">
                <a:solidFill>
                  <a:srgbClr val="0070C0"/>
                </a:solidFill>
              </a:rPr>
              <a:t>显示屏</a:t>
            </a:r>
            <a:endParaRPr lang="zh-CN" altLang="en-US" sz="3200" b="1" dirty="0">
              <a:solidFill>
                <a:srgbClr val="0070C0"/>
              </a:solidFill>
            </a:endParaRPr>
          </a:p>
        </p:txBody>
      </p:sp>
      <p:sp>
        <p:nvSpPr>
          <p:cNvPr id="16" name="圆角矩形标注 15"/>
          <p:cNvSpPr/>
          <p:nvPr/>
        </p:nvSpPr>
        <p:spPr>
          <a:xfrm>
            <a:off x="465695" y="3192845"/>
            <a:ext cx="748410" cy="2232248"/>
          </a:xfrm>
          <a:prstGeom prst="wedgeRoundRectCallout">
            <a:avLst>
              <a:gd name="adj1" fmla="val 364543"/>
              <a:gd name="adj2" fmla="val -4069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smtClean="0">
                <a:solidFill>
                  <a:srgbClr val="0070C0"/>
                </a:solidFill>
              </a:rPr>
              <a:t>保持按钮</a:t>
            </a:r>
            <a:endParaRPr lang="zh-CN" altLang="en-US" sz="3200" b="1" dirty="0">
              <a:solidFill>
                <a:srgbClr val="0070C0"/>
              </a:solidFill>
            </a:endParaRPr>
          </a:p>
        </p:txBody>
      </p:sp>
      <p:sp>
        <p:nvSpPr>
          <p:cNvPr id="17" name="圆角矩形标注 16"/>
          <p:cNvSpPr/>
          <p:nvPr/>
        </p:nvSpPr>
        <p:spPr>
          <a:xfrm>
            <a:off x="439214" y="5993995"/>
            <a:ext cx="2016224" cy="612068"/>
          </a:xfrm>
          <a:prstGeom prst="wedgeRoundRectCallout">
            <a:avLst>
              <a:gd name="adj1" fmla="val 106767"/>
              <a:gd name="adj2" fmla="val -15092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smtClean="0">
                <a:solidFill>
                  <a:srgbClr val="0070C0"/>
                </a:solidFill>
              </a:rPr>
              <a:t>电源开关</a:t>
            </a:r>
            <a:endParaRPr lang="zh-CN" altLang="en-US" sz="3200" b="1" dirty="0">
              <a:solidFill>
                <a:srgbClr val="0070C0"/>
              </a:solidFill>
            </a:endParaRPr>
          </a:p>
        </p:txBody>
      </p:sp>
      <p:sp>
        <p:nvSpPr>
          <p:cNvPr id="18" name="圆角矩形标注 17"/>
          <p:cNvSpPr/>
          <p:nvPr/>
        </p:nvSpPr>
        <p:spPr>
          <a:xfrm>
            <a:off x="3503847" y="5993995"/>
            <a:ext cx="2736304" cy="612068"/>
          </a:xfrm>
          <a:prstGeom prst="wedgeRoundRectCallout">
            <a:avLst>
              <a:gd name="adj1" fmla="val -9284"/>
              <a:gd name="adj2" fmla="val -39280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smtClean="0">
                <a:solidFill>
                  <a:srgbClr val="0070C0"/>
                </a:solidFill>
              </a:rPr>
              <a:t>量程选择开关</a:t>
            </a:r>
            <a:endParaRPr lang="zh-CN" altLang="en-US" sz="3200" b="1" dirty="0">
              <a:solidFill>
                <a:srgbClr val="0070C0"/>
              </a:solidFill>
            </a:endParaRPr>
          </a:p>
        </p:txBody>
      </p:sp>
      <p:sp>
        <p:nvSpPr>
          <p:cNvPr id="19" name="圆角矩形标注 18"/>
          <p:cNvSpPr/>
          <p:nvPr/>
        </p:nvSpPr>
        <p:spPr>
          <a:xfrm>
            <a:off x="7956376" y="2240320"/>
            <a:ext cx="792088" cy="4059709"/>
          </a:xfrm>
          <a:prstGeom prst="wedgeRoundRectCallout">
            <a:avLst>
              <a:gd name="adj1" fmla="val -163488"/>
              <a:gd name="adj2" fmla="val -178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rgbClr val="0070C0"/>
                </a:solidFill>
              </a:rPr>
              <a:t>红黑表笔插孔部分</a:t>
            </a:r>
            <a:endParaRPr lang="zh-CN" altLang="en-US" sz="3200" b="1" dirty="0">
              <a:solidFill>
                <a:srgbClr val="0070C0"/>
              </a:solidFill>
            </a:endParaRPr>
          </a:p>
        </p:txBody>
      </p:sp>
    </p:spTree>
    <p:extLst>
      <p:ext uri="{BB962C8B-B14F-4D97-AF65-F5344CB8AC3E}">
        <p14:creationId xmlns:p14="http://schemas.microsoft.com/office/powerpoint/2010/main" val="4471671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3</a:t>
            </a:r>
            <a:r>
              <a:rPr lang="en-US" altLang="zh-CN" sz="3200" b="1" dirty="0" smtClean="0">
                <a:solidFill>
                  <a:srgbClr val="0070C0"/>
                </a:solidFill>
              </a:rPr>
              <a:t>.</a:t>
            </a:r>
            <a:r>
              <a:rPr lang="zh-CN" altLang="en-US" sz="3200" b="1" dirty="0">
                <a:solidFill>
                  <a:srgbClr val="0070C0"/>
                </a:solidFill>
              </a:rPr>
              <a:t>红黑表笔</a:t>
            </a:r>
            <a:r>
              <a:rPr lang="zh-CN" altLang="en-US" sz="3200" b="1" dirty="0" smtClean="0">
                <a:solidFill>
                  <a:srgbClr val="0070C0"/>
                </a:solidFill>
              </a:rPr>
              <a:t>的通用接法</a:t>
            </a:r>
            <a:r>
              <a:rPr lang="en-US" altLang="zh-CN" sz="3200" b="1" dirty="0" smtClean="0">
                <a:solidFill>
                  <a:srgbClr val="0070C0"/>
                </a:solidFill>
              </a:rPr>
              <a:t> </a:t>
            </a:r>
            <a:endParaRPr lang="zh-CN" altLang="en-US" sz="3200" b="1" dirty="0">
              <a:solidFill>
                <a:srgbClr val="0070C0"/>
              </a:solidFill>
            </a:endParaRP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181" y="2276873"/>
            <a:ext cx="3893795"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圆角矩形标注 11"/>
          <p:cNvSpPr/>
          <p:nvPr/>
        </p:nvSpPr>
        <p:spPr>
          <a:xfrm>
            <a:off x="4593839" y="2276873"/>
            <a:ext cx="4154626" cy="1584175"/>
          </a:xfrm>
          <a:prstGeom prst="wedgeRoundRectCallout">
            <a:avLst>
              <a:gd name="adj1" fmla="val -121796"/>
              <a:gd name="adj2" fmla="val 12654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万用表黑表笔在使用时应插在操作面板的</a:t>
            </a:r>
            <a:r>
              <a:rPr lang="en-US" altLang="zh-CN" sz="3200" b="1" dirty="0" smtClean="0">
                <a:solidFill>
                  <a:srgbClr val="0070C0"/>
                </a:solidFill>
              </a:rPr>
              <a:t>“COM”</a:t>
            </a:r>
            <a:r>
              <a:rPr lang="zh-CN" altLang="en-US" sz="3200" b="1" dirty="0" smtClean="0">
                <a:solidFill>
                  <a:srgbClr val="0070C0"/>
                </a:solidFill>
              </a:rPr>
              <a:t>口上。</a:t>
            </a:r>
            <a:endParaRPr lang="zh-CN" altLang="en-US" sz="3200" b="1" dirty="0">
              <a:solidFill>
                <a:srgbClr val="0070C0"/>
              </a:solidFill>
            </a:endParaRPr>
          </a:p>
        </p:txBody>
      </p:sp>
      <p:sp>
        <p:nvSpPr>
          <p:cNvPr id="13" name="圆角矩形标注 12"/>
          <p:cNvSpPr/>
          <p:nvPr/>
        </p:nvSpPr>
        <p:spPr>
          <a:xfrm>
            <a:off x="4593838" y="4437112"/>
            <a:ext cx="4154626" cy="1800201"/>
          </a:xfrm>
          <a:prstGeom prst="wedgeRoundRectCallout">
            <a:avLst>
              <a:gd name="adj1" fmla="val -130180"/>
              <a:gd name="adj2" fmla="val 1128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当红表笔接</a:t>
            </a:r>
            <a:r>
              <a:rPr lang="en-US" altLang="zh-CN" sz="3200" b="1" dirty="0" smtClean="0">
                <a:solidFill>
                  <a:srgbClr val="0070C0"/>
                </a:solidFill>
                <a:latin typeface="Calibri"/>
                <a:cs typeface="Calibri"/>
              </a:rPr>
              <a:t>“</a:t>
            </a:r>
            <a:r>
              <a:rPr lang="en-US" altLang="zh-CN" sz="3200" b="1" dirty="0">
                <a:solidFill>
                  <a:srgbClr val="0070C0"/>
                </a:solidFill>
              </a:rPr>
              <a:t>V</a:t>
            </a:r>
            <a:r>
              <a:rPr lang="el-GR" altLang="zh-CN" sz="3200" b="1" dirty="0">
                <a:solidFill>
                  <a:srgbClr val="0070C0"/>
                </a:solidFill>
                <a:latin typeface="Calibri"/>
                <a:cs typeface="Calibri"/>
              </a:rPr>
              <a:t>Ω</a:t>
            </a:r>
            <a:r>
              <a:rPr lang="en-US" altLang="zh-CN" sz="3200" b="1" dirty="0" smtClean="0">
                <a:solidFill>
                  <a:srgbClr val="0070C0"/>
                </a:solidFill>
                <a:latin typeface="Calibri"/>
                <a:cs typeface="Calibri"/>
              </a:rPr>
              <a:t>…”</a:t>
            </a:r>
            <a:r>
              <a:rPr lang="zh-CN" altLang="en-US" sz="3200" b="1" dirty="0" smtClean="0">
                <a:solidFill>
                  <a:srgbClr val="0070C0"/>
                </a:solidFill>
              </a:rPr>
              <a:t>口，可进行电压</a:t>
            </a:r>
            <a:r>
              <a:rPr lang="zh-CN" altLang="en-US" sz="3200" b="1" dirty="0">
                <a:solidFill>
                  <a:srgbClr val="0070C0"/>
                </a:solidFill>
              </a:rPr>
              <a:t>、</a:t>
            </a:r>
            <a:r>
              <a:rPr lang="zh-CN" altLang="en-US" sz="3200" b="1" dirty="0" smtClean="0">
                <a:solidFill>
                  <a:srgbClr val="0070C0"/>
                </a:solidFill>
              </a:rPr>
              <a:t>电阻、二极管及通断测试。</a:t>
            </a:r>
            <a:endParaRPr lang="zh-CN" altLang="en-US" sz="3200" b="1" dirty="0">
              <a:solidFill>
                <a:srgbClr val="0070C0"/>
              </a:solidFill>
            </a:endParaRPr>
          </a:p>
        </p:txBody>
      </p:sp>
    </p:spTree>
    <p:extLst>
      <p:ext uri="{BB962C8B-B14F-4D97-AF65-F5344CB8AC3E}">
        <p14:creationId xmlns:p14="http://schemas.microsoft.com/office/powerpoint/2010/main" val="3115611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3</a:t>
            </a:r>
            <a:r>
              <a:rPr lang="en-US" altLang="zh-CN" sz="3200" b="1" dirty="0" smtClean="0">
                <a:solidFill>
                  <a:srgbClr val="0070C0"/>
                </a:solidFill>
              </a:rPr>
              <a:t>.</a:t>
            </a:r>
            <a:r>
              <a:rPr lang="zh-CN" altLang="en-US" sz="3200" b="1" dirty="0">
                <a:solidFill>
                  <a:srgbClr val="0070C0"/>
                </a:solidFill>
              </a:rPr>
              <a:t>红黑表笔</a:t>
            </a:r>
            <a:r>
              <a:rPr lang="zh-CN" altLang="en-US" sz="3200" b="1" dirty="0" smtClean="0">
                <a:solidFill>
                  <a:srgbClr val="0070C0"/>
                </a:solidFill>
              </a:rPr>
              <a:t>的</a:t>
            </a:r>
            <a:r>
              <a:rPr lang="zh-CN" altLang="en-US" sz="3200" b="1" dirty="0">
                <a:solidFill>
                  <a:srgbClr val="0070C0"/>
                </a:solidFill>
              </a:rPr>
              <a:t>通用</a:t>
            </a:r>
            <a:r>
              <a:rPr lang="zh-CN" altLang="en-US" sz="3200" b="1" dirty="0" smtClean="0">
                <a:solidFill>
                  <a:srgbClr val="0070C0"/>
                </a:solidFill>
              </a:rPr>
              <a:t>接法（续）</a:t>
            </a:r>
            <a:r>
              <a:rPr lang="en-US" altLang="zh-CN" sz="3200" b="1" dirty="0" smtClean="0">
                <a:solidFill>
                  <a:srgbClr val="0070C0"/>
                </a:solidFill>
              </a:rPr>
              <a:t> </a:t>
            </a:r>
            <a:endParaRPr lang="zh-CN" altLang="en-US" sz="3200" b="1" dirty="0">
              <a:solidFill>
                <a:srgbClr val="0070C0"/>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181" y="2276873"/>
            <a:ext cx="3893795"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标注 6"/>
          <p:cNvSpPr/>
          <p:nvPr/>
        </p:nvSpPr>
        <p:spPr>
          <a:xfrm>
            <a:off x="4593839" y="2276873"/>
            <a:ext cx="4154626" cy="3960440"/>
          </a:xfrm>
          <a:prstGeom prst="wedgeRoundRectCallout">
            <a:avLst>
              <a:gd name="adj1" fmla="val -139962"/>
              <a:gd name="adj2" fmla="val 2191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当红表笔插在万用表其它两个插孔</a:t>
            </a:r>
            <a:r>
              <a:rPr lang="en-US" altLang="zh-CN" sz="3200" b="1" dirty="0" smtClean="0">
                <a:solidFill>
                  <a:srgbClr val="0070C0"/>
                </a:solidFill>
              </a:rPr>
              <a:t>“A”、“</a:t>
            </a:r>
            <a:r>
              <a:rPr lang="el-GR" altLang="zh-CN" sz="3200" b="1" dirty="0" smtClean="0">
                <a:solidFill>
                  <a:srgbClr val="0070C0"/>
                </a:solidFill>
                <a:latin typeface="Calibri"/>
                <a:cs typeface="Calibri"/>
              </a:rPr>
              <a:t>μ</a:t>
            </a:r>
            <a:r>
              <a:rPr lang="en-US" altLang="zh-CN" sz="3200" b="1" dirty="0" err="1" smtClean="0">
                <a:solidFill>
                  <a:srgbClr val="0070C0"/>
                </a:solidFill>
                <a:latin typeface="Calibri"/>
                <a:cs typeface="Calibri"/>
              </a:rPr>
              <a:t>AmA</a:t>
            </a:r>
            <a:r>
              <a:rPr lang="en-US" altLang="zh-CN" sz="3200" b="1" dirty="0" smtClean="0">
                <a:solidFill>
                  <a:srgbClr val="0070C0"/>
                </a:solidFill>
              </a:rPr>
              <a:t>”</a:t>
            </a:r>
            <a:r>
              <a:rPr lang="zh-CN" altLang="en-US" sz="3200" b="1" dirty="0" smtClean="0">
                <a:solidFill>
                  <a:srgbClr val="0070C0"/>
                </a:solidFill>
              </a:rPr>
              <a:t>时，可进行电流测量。本实验课程不涉及这方面的操作，详细可参阅万用表的使用说明书。</a:t>
            </a:r>
            <a:endParaRPr lang="zh-CN" altLang="en-US" sz="3200" b="1" dirty="0">
              <a:solidFill>
                <a:srgbClr val="0070C0"/>
              </a:solidFill>
            </a:endParaRPr>
          </a:p>
        </p:txBody>
      </p:sp>
    </p:spTree>
    <p:extLst>
      <p:ext uri="{BB962C8B-B14F-4D97-AF65-F5344CB8AC3E}">
        <p14:creationId xmlns:p14="http://schemas.microsoft.com/office/powerpoint/2010/main" val="34438805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4. LED</a:t>
            </a:r>
            <a:r>
              <a:rPr lang="zh-CN" altLang="en-US" sz="3200" b="1" dirty="0" smtClean="0">
                <a:solidFill>
                  <a:srgbClr val="0070C0"/>
                </a:solidFill>
              </a:rPr>
              <a:t>显示屏</a:t>
            </a:r>
            <a:endParaRPr lang="zh-CN" altLang="en-US" sz="3200" b="1" dirty="0">
              <a:solidFill>
                <a:srgbClr val="0070C0"/>
              </a:solidFill>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4" y="2289969"/>
            <a:ext cx="4032987" cy="1715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圆角矩形标注 8"/>
          <p:cNvSpPr/>
          <p:nvPr/>
        </p:nvSpPr>
        <p:spPr>
          <a:xfrm>
            <a:off x="4788023" y="2276873"/>
            <a:ext cx="3960441" cy="2592287"/>
          </a:xfrm>
          <a:prstGeom prst="wedgeRoundRectCallout">
            <a:avLst>
              <a:gd name="adj1" fmla="val -72428"/>
              <a:gd name="adj2" fmla="val -1616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万用表的</a:t>
            </a:r>
            <a:r>
              <a:rPr lang="en-US" altLang="zh-CN" sz="3200" b="1" dirty="0" smtClean="0">
                <a:solidFill>
                  <a:srgbClr val="0070C0"/>
                </a:solidFill>
              </a:rPr>
              <a:t>LED</a:t>
            </a:r>
            <a:r>
              <a:rPr lang="zh-CN" altLang="en-US" sz="3200" b="1" dirty="0" smtClean="0">
                <a:solidFill>
                  <a:srgbClr val="0070C0"/>
                </a:solidFill>
              </a:rPr>
              <a:t>显示屏可显示当前所正在执行的操作，如：本图中的</a:t>
            </a:r>
            <a:r>
              <a:rPr lang="en-US" altLang="zh-CN" sz="3200" b="1" dirty="0" smtClean="0">
                <a:solidFill>
                  <a:srgbClr val="0070C0"/>
                </a:solidFill>
              </a:rPr>
              <a:t>“</a:t>
            </a:r>
            <a:r>
              <a:rPr lang="zh-CN" altLang="en-US" sz="3200" b="1" dirty="0" smtClean="0">
                <a:solidFill>
                  <a:srgbClr val="0070C0"/>
                </a:solidFill>
              </a:rPr>
              <a:t>通断</a:t>
            </a:r>
            <a:r>
              <a:rPr lang="en-US" altLang="zh-CN" sz="3200" b="1" dirty="0" smtClean="0">
                <a:solidFill>
                  <a:srgbClr val="0070C0"/>
                </a:solidFill>
              </a:rPr>
              <a:t>/</a:t>
            </a:r>
            <a:r>
              <a:rPr lang="zh-CN" altLang="en-US" sz="3200" b="1" dirty="0" smtClean="0">
                <a:solidFill>
                  <a:srgbClr val="0070C0"/>
                </a:solidFill>
              </a:rPr>
              <a:t>二极管</a:t>
            </a:r>
            <a:r>
              <a:rPr lang="en-US" altLang="zh-CN" sz="3200" b="1" dirty="0" smtClean="0">
                <a:solidFill>
                  <a:srgbClr val="0070C0"/>
                </a:solidFill>
              </a:rPr>
              <a:t>”</a:t>
            </a:r>
            <a:r>
              <a:rPr lang="zh-CN" altLang="en-US" sz="3200" b="1" dirty="0" smtClean="0">
                <a:solidFill>
                  <a:srgbClr val="0070C0"/>
                </a:solidFill>
              </a:rPr>
              <a:t>测试。</a:t>
            </a:r>
            <a:endParaRPr lang="zh-CN" altLang="en-US" sz="3200" b="1" dirty="0">
              <a:solidFill>
                <a:srgbClr val="0070C0"/>
              </a:solidFill>
            </a:endParaRPr>
          </a:p>
        </p:txBody>
      </p:sp>
      <p:sp>
        <p:nvSpPr>
          <p:cNvPr id="10" name="圆角矩形标注 9"/>
          <p:cNvSpPr/>
          <p:nvPr/>
        </p:nvSpPr>
        <p:spPr>
          <a:xfrm>
            <a:off x="439213" y="4149081"/>
            <a:ext cx="4154626" cy="2304256"/>
          </a:xfrm>
          <a:prstGeom prst="wedgeRoundRectCallout">
            <a:avLst>
              <a:gd name="adj1" fmla="val -8995"/>
              <a:gd name="adj2" fmla="val -6774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也可显示所测信号的数值，如：本图中为发光二极管正向导通压降</a:t>
            </a:r>
            <a:r>
              <a:rPr lang="en-US" altLang="zh-CN" sz="3200" b="1" dirty="0" smtClean="0">
                <a:solidFill>
                  <a:srgbClr val="0070C0"/>
                </a:solidFill>
              </a:rPr>
              <a:t>1705mV</a:t>
            </a:r>
            <a:r>
              <a:rPr lang="zh-CN" altLang="en-US" sz="3200" b="1" dirty="0" smtClean="0">
                <a:solidFill>
                  <a:srgbClr val="0070C0"/>
                </a:solidFill>
              </a:rPr>
              <a:t>。</a:t>
            </a:r>
            <a:endParaRPr lang="zh-CN" altLang="en-US" sz="3200" b="1" dirty="0">
              <a:solidFill>
                <a:srgbClr val="0070C0"/>
              </a:solidFill>
            </a:endParaRPr>
          </a:p>
        </p:txBody>
      </p:sp>
      <p:sp>
        <p:nvSpPr>
          <p:cNvPr id="11" name="流程图: 过程 10"/>
          <p:cNvSpPr/>
          <p:nvPr/>
        </p:nvSpPr>
        <p:spPr>
          <a:xfrm>
            <a:off x="4788023" y="5013175"/>
            <a:ext cx="3960441" cy="144016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读懂显示屏是熟练掌握万用表操作的必备条件。</a:t>
            </a:r>
            <a:endParaRPr lang="zh-CN" altLang="en-US" sz="3200" b="1" dirty="0">
              <a:solidFill>
                <a:srgbClr val="0070C0"/>
              </a:solidFill>
            </a:endParaRPr>
          </a:p>
        </p:txBody>
      </p:sp>
    </p:spTree>
    <p:extLst>
      <p:ext uri="{BB962C8B-B14F-4D97-AF65-F5344CB8AC3E}">
        <p14:creationId xmlns:p14="http://schemas.microsoft.com/office/powerpoint/2010/main" val="34274665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4. LED</a:t>
            </a:r>
            <a:r>
              <a:rPr lang="zh-CN" altLang="en-US" sz="3200" b="1" dirty="0" smtClean="0">
                <a:solidFill>
                  <a:srgbClr val="0070C0"/>
                </a:solidFill>
              </a:rPr>
              <a:t>显示屏</a:t>
            </a:r>
            <a:endParaRPr lang="zh-CN" altLang="en-US" sz="3200" b="1" dirty="0">
              <a:solidFill>
                <a:srgbClr val="0070C0"/>
              </a:solidFill>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4" y="2289969"/>
            <a:ext cx="4032987" cy="1715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圆角矩形标注 8"/>
          <p:cNvSpPr/>
          <p:nvPr/>
        </p:nvSpPr>
        <p:spPr>
          <a:xfrm>
            <a:off x="4788023" y="2276873"/>
            <a:ext cx="3960441" cy="2592287"/>
          </a:xfrm>
          <a:prstGeom prst="wedgeRoundRectCallout">
            <a:avLst>
              <a:gd name="adj1" fmla="val -72428"/>
              <a:gd name="adj2" fmla="val -1616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万用表的</a:t>
            </a:r>
            <a:r>
              <a:rPr lang="en-US" altLang="zh-CN" sz="3200" b="1" dirty="0" smtClean="0">
                <a:solidFill>
                  <a:srgbClr val="0070C0"/>
                </a:solidFill>
              </a:rPr>
              <a:t>LED</a:t>
            </a:r>
            <a:r>
              <a:rPr lang="zh-CN" altLang="en-US" sz="3200" b="1" dirty="0" smtClean="0">
                <a:solidFill>
                  <a:srgbClr val="0070C0"/>
                </a:solidFill>
              </a:rPr>
              <a:t>显示屏可显示当前所正在执行的操作，如：本图中的</a:t>
            </a:r>
            <a:r>
              <a:rPr lang="en-US" altLang="zh-CN" sz="3200" b="1" dirty="0" smtClean="0">
                <a:solidFill>
                  <a:srgbClr val="0070C0"/>
                </a:solidFill>
              </a:rPr>
              <a:t>“</a:t>
            </a:r>
            <a:r>
              <a:rPr lang="zh-CN" altLang="en-US" sz="3200" b="1" dirty="0" smtClean="0">
                <a:solidFill>
                  <a:srgbClr val="0070C0"/>
                </a:solidFill>
              </a:rPr>
              <a:t>通断</a:t>
            </a:r>
            <a:r>
              <a:rPr lang="en-US" altLang="zh-CN" sz="3200" b="1" dirty="0" smtClean="0">
                <a:solidFill>
                  <a:srgbClr val="0070C0"/>
                </a:solidFill>
              </a:rPr>
              <a:t>/</a:t>
            </a:r>
            <a:r>
              <a:rPr lang="zh-CN" altLang="en-US" sz="3200" b="1" dirty="0" smtClean="0">
                <a:solidFill>
                  <a:srgbClr val="0070C0"/>
                </a:solidFill>
              </a:rPr>
              <a:t>二极管</a:t>
            </a:r>
            <a:r>
              <a:rPr lang="en-US" altLang="zh-CN" sz="3200" b="1" dirty="0" smtClean="0">
                <a:solidFill>
                  <a:srgbClr val="0070C0"/>
                </a:solidFill>
              </a:rPr>
              <a:t>”</a:t>
            </a:r>
            <a:r>
              <a:rPr lang="zh-CN" altLang="en-US" sz="3200" b="1" dirty="0" smtClean="0">
                <a:solidFill>
                  <a:srgbClr val="0070C0"/>
                </a:solidFill>
              </a:rPr>
              <a:t>测试。</a:t>
            </a:r>
            <a:endParaRPr lang="zh-CN" altLang="en-US" sz="3200" b="1" dirty="0">
              <a:solidFill>
                <a:srgbClr val="0070C0"/>
              </a:solidFill>
            </a:endParaRPr>
          </a:p>
        </p:txBody>
      </p:sp>
      <p:sp>
        <p:nvSpPr>
          <p:cNvPr id="10" name="圆角矩形标注 9"/>
          <p:cNvSpPr/>
          <p:nvPr/>
        </p:nvSpPr>
        <p:spPr>
          <a:xfrm>
            <a:off x="439213" y="4149081"/>
            <a:ext cx="4154626" cy="2304256"/>
          </a:xfrm>
          <a:prstGeom prst="wedgeRoundRectCallout">
            <a:avLst>
              <a:gd name="adj1" fmla="val -8995"/>
              <a:gd name="adj2" fmla="val -6774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也可显示所测信号的数值，如：本图中为发光二极管正向导通压降</a:t>
            </a:r>
            <a:r>
              <a:rPr lang="en-US" altLang="zh-CN" sz="3200" b="1" dirty="0" smtClean="0">
                <a:solidFill>
                  <a:srgbClr val="0070C0"/>
                </a:solidFill>
              </a:rPr>
              <a:t>1705mV</a:t>
            </a:r>
            <a:r>
              <a:rPr lang="zh-CN" altLang="en-US" sz="3200" b="1" dirty="0" smtClean="0">
                <a:solidFill>
                  <a:srgbClr val="0070C0"/>
                </a:solidFill>
              </a:rPr>
              <a:t>。</a:t>
            </a:r>
            <a:endParaRPr lang="zh-CN" altLang="en-US" sz="3200" b="1" dirty="0">
              <a:solidFill>
                <a:srgbClr val="0070C0"/>
              </a:solidFill>
            </a:endParaRPr>
          </a:p>
        </p:txBody>
      </p:sp>
      <p:sp>
        <p:nvSpPr>
          <p:cNvPr id="11" name="流程图: 过程 10"/>
          <p:cNvSpPr/>
          <p:nvPr/>
        </p:nvSpPr>
        <p:spPr>
          <a:xfrm>
            <a:off x="4788023" y="5013175"/>
            <a:ext cx="3960441" cy="144016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读懂显示屏是熟练掌握万用表操作的必备条件。</a:t>
            </a:r>
            <a:endParaRPr lang="zh-CN" altLang="en-US" sz="3200" b="1" dirty="0">
              <a:solidFill>
                <a:srgbClr val="0070C0"/>
              </a:solidFill>
            </a:endParaRPr>
          </a:p>
        </p:txBody>
      </p:sp>
    </p:spTree>
    <p:extLst>
      <p:ext uri="{BB962C8B-B14F-4D97-AF65-F5344CB8AC3E}">
        <p14:creationId xmlns:p14="http://schemas.microsoft.com/office/powerpoint/2010/main" val="7025934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5</a:t>
            </a:r>
            <a:r>
              <a:rPr lang="en-US" altLang="zh-CN" sz="3200" b="1" dirty="0" smtClean="0">
                <a:solidFill>
                  <a:srgbClr val="0070C0"/>
                </a:solidFill>
              </a:rPr>
              <a:t>.</a:t>
            </a:r>
            <a:r>
              <a:rPr lang="zh-CN" altLang="en-US" sz="3200" b="1" dirty="0" smtClean="0">
                <a:solidFill>
                  <a:srgbClr val="0070C0"/>
                </a:solidFill>
              </a:rPr>
              <a:t>电源开关</a:t>
            </a:r>
            <a:r>
              <a:rPr lang="en-US" altLang="zh-CN" sz="3200" b="1" dirty="0" smtClean="0">
                <a:solidFill>
                  <a:srgbClr val="0070C0"/>
                </a:solidFill>
              </a:rPr>
              <a:t> </a:t>
            </a:r>
            <a:endParaRPr lang="zh-CN" altLang="en-US" sz="3200" b="1" dirty="0">
              <a:solidFill>
                <a:srgbClr val="0070C0"/>
              </a:solidFill>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3" y="2276874"/>
            <a:ext cx="4924875" cy="194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圆角矩形标注 12"/>
          <p:cNvSpPr/>
          <p:nvPr/>
        </p:nvSpPr>
        <p:spPr>
          <a:xfrm>
            <a:off x="439212" y="4653136"/>
            <a:ext cx="4924876" cy="1800201"/>
          </a:xfrm>
          <a:prstGeom prst="wedgeRoundRectCallout">
            <a:avLst>
              <a:gd name="adj1" fmla="val -30579"/>
              <a:gd name="adj2" fmla="val -8802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显示屏下方左侧是黄色的电源（</a:t>
            </a:r>
            <a:r>
              <a:rPr lang="en-US" altLang="zh-CN" sz="3200" b="1" dirty="0" smtClean="0">
                <a:solidFill>
                  <a:srgbClr val="0070C0"/>
                </a:solidFill>
              </a:rPr>
              <a:t>POWER）</a:t>
            </a:r>
            <a:r>
              <a:rPr lang="zh-CN" altLang="en-US" sz="3200" b="1" dirty="0" smtClean="0">
                <a:solidFill>
                  <a:srgbClr val="0070C0"/>
                </a:solidFill>
              </a:rPr>
              <a:t>开关，使用万用表之前必须按下。</a:t>
            </a:r>
            <a:endParaRPr lang="zh-CN" altLang="en-US" sz="3200" b="1" dirty="0">
              <a:solidFill>
                <a:srgbClr val="0070C0"/>
              </a:solidFill>
            </a:endParaRPr>
          </a:p>
        </p:txBody>
      </p:sp>
      <p:sp>
        <p:nvSpPr>
          <p:cNvPr id="14" name="流程图: 过程 13"/>
          <p:cNvSpPr/>
          <p:nvPr/>
        </p:nvSpPr>
        <p:spPr>
          <a:xfrm>
            <a:off x="5580112" y="2276875"/>
            <a:ext cx="3168352" cy="417646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dirty="0" smtClean="0">
                <a:solidFill>
                  <a:srgbClr val="0070C0"/>
                </a:solidFill>
              </a:rPr>
              <a:t>UT39A</a:t>
            </a:r>
            <a:r>
              <a:rPr lang="zh-CN" altLang="en-US" sz="3200" b="1" dirty="0" smtClean="0">
                <a:solidFill>
                  <a:srgbClr val="0070C0"/>
                </a:solidFill>
              </a:rPr>
              <a:t>具有自动关机功能，仪表工作约</a:t>
            </a:r>
            <a:r>
              <a:rPr lang="en-US" altLang="zh-CN" sz="3200" b="1" dirty="0" smtClean="0">
                <a:solidFill>
                  <a:srgbClr val="0070C0"/>
                </a:solidFill>
              </a:rPr>
              <a:t>15</a:t>
            </a:r>
            <a:r>
              <a:rPr lang="zh-CN" altLang="en-US" sz="3200" b="1" dirty="0" smtClean="0">
                <a:solidFill>
                  <a:srgbClr val="0070C0"/>
                </a:solidFill>
              </a:rPr>
              <a:t>分钟左右时会进入休眠状态。此时，重复按动电源开关两次可重新开启万用表电源。</a:t>
            </a:r>
            <a:endParaRPr lang="zh-CN" altLang="en-US" sz="3200" b="1" dirty="0">
              <a:solidFill>
                <a:srgbClr val="0070C0"/>
              </a:solidFill>
            </a:endParaRPr>
          </a:p>
        </p:txBody>
      </p:sp>
    </p:spTree>
    <p:extLst>
      <p:ext uri="{BB962C8B-B14F-4D97-AF65-F5344CB8AC3E}">
        <p14:creationId xmlns:p14="http://schemas.microsoft.com/office/powerpoint/2010/main" val="38103125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5</a:t>
            </a:r>
            <a:r>
              <a:rPr lang="en-US" altLang="zh-CN" sz="3200" b="1" dirty="0" smtClean="0">
                <a:solidFill>
                  <a:srgbClr val="0070C0"/>
                </a:solidFill>
              </a:rPr>
              <a:t>.</a:t>
            </a:r>
            <a:r>
              <a:rPr lang="zh-CN" altLang="en-US" sz="3200" b="1" dirty="0" smtClean="0">
                <a:solidFill>
                  <a:srgbClr val="0070C0"/>
                </a:solidFill>
              </a:rPr>
              <a:t>电源开关（续）</a:t>
            </a:r>
            <a:r>
              <a:rPr lang="en-US" altLang="zh-CN" sz="3200" b="1" dirty="0" smtClean="0">
                <a:solidFill>
                  <a:srgbClr val="0070C0"/>
                </a:solidFill>
              </a:rPr>
              <a:t> </a:t>
            </a:r>
            <a:endParaRPr lang="zh-CN" altLang="en-US" sz="3200" b="1" dirty="0">
              <a:solidFill>
                <a:srgbClr val="0070C0"/>
              </a:solidFill>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7286" y="2204864"/>
            <a:ext cx="5536741"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圆角矩形标注 8"/>
          <p:cNvSpPr/>
          <p:nvPr/>
        </p:nvSpPr>
        <p:spPr>
          <a:xfrm>
            <a:off x="439212" y="2204864"/>
            <a:ext cx="2476604" cy="3744416"/>
          </a:xfrm>
          <a:prstGeom prst="wedgeRoundRectCallout">
            <a:avLst>
              <a:gd name="adj1" fmla="val 104461"/>
              <a:gd name="adj2" fmla="val 2045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    万用表电池电量不足的显示符号，出现时表明需要更换电池，每次开机时请检查。</a:t>
            </a:r>
            <a:endParaRPr lang="zh-CN" altLang="en-US" sz="3200" b="1" dirty="0">
              <a:solidFill>
                <a:srgbClr val="0070C0"/>
              </a:solidFill>
            </a:endParaRPr>
          </a:p>
        </p:txBody>
      </p:sp>
    </p:spTree>
    <p:extLst>
      <p:ext uri="{BB962C8B-B14F-4D97-AF65-F5344CB8AC3E}">
        <p14:creationId xmlns:p14="http://schemas.microsoft.com/office/powerpoint/2010/main" val="564703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5400" b="1" dirty="0" smtClean="0"/>
              <a:t>实验箱简介</a:t>
            </a:r>
            <a:endParaRPr lang="zh-CN" altLang="en-US" sz="5400" dirty="0"/>
          </a:p>
        </p:txBody>
      </p:sp>
      <p:sp>
        <p:nvSpPr>
          <p:cNvPr id="3" name="内容占位符 2"/>
          <p:cNvSpPr>
            <a:spLocks noGrp="1"/>
          </p:cNvSpPr>
          <p:nvPr>
            <p:ph idx="1"/>
          </p:nvPr>
        </p:nvSpPr>
        <p:spPr>
          <a:xfrm>
            <a:off x="457200" y="2204864"/>
            <a:ext cx="8229600" cy="4081656"/>
          </a:xfrm>
        </p:spPr>
        <p:txBody>
          <a:bodyPr/>
          <a:lstStyle/>
          <a:p>
            <a:r>
              <a:rPr lang="zh-CN" altLang="en-US" dirty="0" smtClean="0"/>
              <a:t>本课程目前使用的实验箱是“</a:t>
            </a:r>
            <a:r>
              <a:rPr lang="en-US" altLang="zh-CN" b="1" i="1" u="sng" dirty="0" smtClean="0">
                <a:solidFill>
                  <a:srgbClr val="FF0000"/>
                </a:solidFill>
              </a:rPr>
              <a:t>THDM-1</a:t>
            </a:r>
            <a:r>
              <a:rPr lang="zh-CN" altLang="en-US" b="1" i="1" u="sng" dirty="0" smtClean="0">
                <a:solidFill>
                  <a:srgbClr val="FF0000"/>
                </a:solidFill>
              </a:rPr>
              <a:t>型数电模电实验箱</a:t>
            </a:r>
            <a:r>
              <a:rPr lang="zh-CN" altLang="en-US" dirty="0" smtClean="0"/>
              <a:t>”。</a:t>
            </a:r>
            <a:endParaRPr lang="en-US" altLang="zh-CN" dirty="0" smtClean="0"/>
          </a:p>
          <a:p>
            <a:r>
              <a:rPr lang="zh-CN" altLang="en-US" dirty="0" smtClean="0"/>
              <a:t>实验</a:t>
            </a:r>
            <a:r>
              <a:rPr lang="zh-CN" altLang="en-US" dirty="0"/>
              <a:t>设备的生产厂家，杭州天煌教仪的网址：</a:t>
            </a:r>
            <a:r>
              <a:rPr lang="en-US" altLang="zh-CN" dirty="0">
                <a:hlinkClick r:id="rId2"/>
              </a:rPr>
              <a:t>www.tianhuang.cn</a:t>
            </a:r>
            <a:r>
              <a:rPr lang="zh-CN" altLang="en-US" dirty="0"/>
              <a:t>。</a:t>
            </a:r>
            <a:endParaRPr lang="en-US" altLang="zh-CN" dirty="0"/>
          </a:p>
          <a:p>
            <a:r>
              <a:rPr lang="zh-CN" altLang="en-US" dirty="0" smtClean="0"/>
              <a:t>实验教程</a:t>
            </a:r>
            <a:r>
              <a:rPr lang="en-US" altLang="zh-CN" dirty="0" smtClean="0"/>
              <a:t>《</a:t>
            </a:r>
            <a:r>
              <a:rPr lang="zh-CN" altLang="en-US" dirty="0" smtClean="0"/>
              <a:t>现代电子技术基础实践</a:t>
            </a:r>
            <a:r>
              <a:rPr lang="en-US" altLang="zh-CN" dirty="0" smtClean="0"/>
              <a:t>》</a:t>
            </a:r>
            <a:r>
              <a:rPr lang="zh-CN" altLang="en-US" dirty="0" smtClean="0"/>
              <a:t>（以下简称“</a:t>
            </a:r>
            <a:r>
              <a:rPr lang="zh-CN" altLang="en-US" b="1" i="1" u="sng" dirty="0" smtClean="0">
                <a:solidFill>
                  <a:srgbClr val="FF0000"/>
                </a:solidFill>
              </a:rPr>
              <a:t>实验教程</a:t>
            </a:r>
            <a:r>
              <a:rPr lang="zh-CN" altLang="en-US" dirty="0" smtClean="0"/>
              <a:t>”）第一部分 第</a:t>
            </a:r>
            <a:r>
              <a:rPr lang="en-US" altLang="zh-CN" dirty="0" smtClean="0"/>
              <a:t>1</a:t>
            </a:r>
            <a:r>
              <a:rPr lang="zh-CN" altLang="en-US" dirty="0" smtClean="0"/>
              <a:t>章  </a:t>
            </a:r>
            <a:r>
              <a:rPr lang="en-US" altLang="zh-CN" dirty="0" smtClean="0"/>
              <a:t>THDM-1</a:t>
            </a:r>
            <a:r>
              <a:rPr lang="zh-CN" altLang="en-US" dirty="0" smtClean="0"/>
              <a:t>型模拟与数字电路实验箱。</a:t>
            </a:r>
            <a:endParaRPr lang="zh-CN" altLang="en-US" dirty="0"/>
          </a:p>
          <a:p>
            <a:endParaRPr lang="zh-CN" altLang="en-US"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6" name="TextBox 5"/>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 </a:t>
            </a:r>
            <a:r>
              <a:rPr lang="zh-CN" altLang="en-US" sz="3200" b="1" dirty="0" smtClean="0">
                <a:solidFill>
                  <a:srgbClr val="0070C0"/>
                </a:solidFill>
              </a:rPr>
              <a:t>实验箱参考资料</a:t>
            </a:r>
            <a:endParaRPr lang="zh-CN" altLang="en-US" sz="3200" b="1" dirty="0">
              <a:solidFill>
                <a:srgbClr val="0070C0"/>
              </a:solidFill>
            </a:endParaRPr>
          </a:p>
        </p:txBody>
      </p:sp>
    </p:spTree>
    <p:extLst>
      <p:ext uri="{BB962C8B-B14F-4D97-AF65-F5344CB8AC3E}">
        <p14:creationId xmlns:p14="http://schemas.microsoft.com/office/powerpoint/2010/main" val="4214561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6.</a:t>
            </a:r>
            <a:r>
              <a:rPr lang="zh-CN" altLang="en-US" sz="3200" b="1" dirty="0">
                <a:solidFill>
                  <a:srgbClr val="0070C0"/>
                </a:solidFill>
              </a:rPr>
              <a:t>数据</a:t>
            </a:r>
            <a:r>
              <a:rPr lang="zh-CN" altLang="en-US" sz="3200" b="1" dirty="0" smtClean="0">
                <a:solidFill>
                  <a:srgbClr val="0070C0"/>
                </a:solidFill>
              </a:rPr>
              <a:t>保持按钮</a:t>
            </a:r>
            <a:r>
              <a:rPr lang="en-US" altLang="zh-CN" sz="3200" b="1" dirty="0" smtClean="0">
                <a:solidFill>
                  <a:srgbClr val="0070C0"/>
                </a:solidFill>
              </a:rPr>
              <a:t> </a:t>
            </a:r>
            <a:endParaRPr lang="zh-CN" altLang="en-US" sz="3200" b="1" dirty="0">
              <a:solidFill>
                <a:srgbClr val="0070C0"/>
              </a:solidFill>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3" y="2276874"/>
            <a:ext cx="4924875" cy="194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圆角矩形标注 8"/>
          <p:cNvSpPr/>
          <p:nvPr/>
        </p:nvSpPr>
        <p:spPr>
          <a:xfrm>
            <a:off x="439212" y="4653136"/>
            <a:ext cx="4924876" cy="1800201"/>
          </a:xfrm>
          <a:prstGeom prst="wedgeRoundRectCallout">
            <a:avLst>
              <a:gd name="adj1" fmla="val 33374"/>
              <a:gd name="adj2" fmla="val -8963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显示屏下方右侧是蓝色的数据保持（</a:t>
            </a:r>
            <a:r>
              <a:rPr lang="en-US" altLang="zh-CN" sz="3200" b="1" dirty="0" smtClean="0">
                <a:solidFill>
                  <a:srgbClr val="0070C0"/>
                </a:solidFill>
              </a:rPr>
              <a:t>HOLD）</a:t>
            </a:r>
            <a:r>
              <a:rPr lang="zh-CN" altLang="en-US" sz="3200" b="1" dirty="0" smtClean="0">
                <a:solidFill>
                  <a:srgbClr val="0070C0"/>
                </a:solidFill>
              </a:rPr>
              <a:t>按钮，按下可进入</a:t>
            </a:r>
            <a:r>
              <a:rPr lang="en-US" altLang="zh-CN" sz="3200" b="1" dirty="0" smtClean="0">
                <a:solidFill>
                  <a:srgbClr val="0070C0"/>
                </a:solidFill>
              </a:rPr>
              <a:t>“</a:t>
            </a:r>
            <a:r>
              <a:rPr lang="zh-CN" altLang="en-US" sz="3200" b="1" dirty="0" smtClean="0">
                <a:solidFill>
                  <a:srgbClr val="0070C0"/>
                </a:solidFill>
              </a:rPr>
              <a:t>数据保持</a:t>
            </a:r>
            <a:r>
              <a:rPr lang="en-US" altLang="zh-CN" sz="3200" b="1" dirty="0" smtClean="0">
                <a:solidFill>
                  <a:srgbClr val="0070C0"/>
                </a:solidFill>
              </a:rPr>
              <a:t>”</a:t>
            </a:r>
            <a:r>
              <a:rPr lang="zh-CN" altLang="en-US" sz="3200" b="1" dirty="0" smtClean="0">
                <a:solidFill>
                  <a:srgbClr val="0070C0"/>
                </a:solidFill>
              </a:rPr>
              <a:t>。</a:t>
            </a:r>
            <a:endParaRPr lang="zh-CN" altLang="en-US" sz="3200" b="1" dirty="0">
              <a:solidFill>
                <a:srgbClr val="0070C0"/>
              </a:solidFill>
            </a:endParaRPr>
          </a:p>
        </p:txBody>
      </p:sp>
      <p:sp>
        <p:nvSpPr>
          <p:cNvPr id="10" name="流程图: 过程 9"/>
          <p:cNvSpPr/>
          <p:nvPr/>
        </p:nvSpPr>
        <p:spPr>
          <a:xfrm>
            <a:off x="5580112" y="2276875"/>
            <a:ext cx="3168352" cy="417646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按下</a:t>
            </a:r>
            <a:r>
              <a:rPr lang="en-US" altLang="zh-CN" sz="3200" b="1" dirty="0" smtClean="0">
                <a:solidFill>
                  <a:srgbClr val="0070C0"/>
                </a:solidFill>
              </a:rPr>
              <a:t>“HOLD”</a:t>
            </a:r>
            <a:r>
              <a:rPr lang="zh-CN" altLang="en-US" sz="3200" b="1" dirty="0" smtClean="0">
                <a:solidFill>
                  <a:srgbClr val="0070C0"/>
                </a:solidFill>
              </a:rPr>
              <a:t>键，</a:t>
            </a:r>
            <a:r>
              <a:rPr lang="en-US" altLang="zh-CN" sz="3200" b="1" dirty="0" smtClean="0">
                <a:solidFill>
                  <a:srgbClr val="0070C0"/>
                </a:solidFill>
              </a:rPr>
              <a:t>LED</a:t>
            </a:r>
            <a:r>
              <a:rPr lang="zh-CN" altLang="en-US" sz="3200" b="1" dirty="0" smtClean="0">
                <a:solidFill>
                  <a:srgbClr val="0070C0"/>
                </a:solidFill>
              </a:rPr>
              <a:t>显示屏上保持显示当前测量值，再次按下则退出</a:t>
            </a:r>
            <a:r>
              <a:rPr lang="en-US" altLang="zh-CN" sz="3200" b="1" dirty="0" smtClean="0">
                <a:solidFill>
                  <a:srgbClr val="0070C0"/>
                </a:solidFill>
              </a:rPr>
              <a:t>“</a:t>
            </a:r>
            <a:r>
              <a:rPr lang="zh-CN" altLang="en-US" sz="3200" b="1" dirty="0" smtClean="0">
                <a:solidFill>
                  <a:srgbClr val="0070C0"/>
                </a:solidFill>
              </a:rPr>
              <a:t>保持</a:t>
            </a:r>
            <a:r>
              <a:rPr lang="en-US" altLang="zh-CN" sz="3200" b="1" dirty="0" smtClean="0">
                <a:solidFill>
                  <a:srgbClr val="0070C0"/>
                </a:solidFill>
              </a:rPr>
              <a:t>”</a:t>
            </a:r>
            <a:r>
              <a:rPr lang="zh-CN" altLang="en-US" sz="3200" b="1" dirty="0" smtClean="0">
                <a:solidFill>
                  <a:srgbClr val="0070C0"/>
                </a:solidFill>
              </a:rPr>
              <a:t>状态，这一功能在测量数据有轻微跳变时使用。</a:t>
            </a:r>
            <a:endParaRPr lang="zh-CN" altLang="en-US" sz="3200" b="1" dirty="0">
              <a:solidFill>
                <a:srgbClr val="0070C0"/>
              </a:solidFill>
            </a:endParaRPr>
          </a:p>
        </p:txBody>
      </p:sp>
    </p:spTree>
    <p:extLst>
      <p:ext uri="{BB962C8B-B14F-4D97-AF65-F5344CB8AC3E}">
        <p14:creationId xmlns:p14="http://schemas.microsoft.com/office/powerpoint/2010/main" val="14089749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6.</a:t>
            </a:r>
            <a:r>
              <a:rPr lang="zh-CN" altLang="en-US" sz="3200" b="1" dirty="0">
                <a:solidFill>
                  <a:srgbClr val="0070C0"/>
                </a:solidFill>
              </a:rPr>
              <a:t>数据</a:t>
            </a:r>
            <a:r>
              <a:rPr lang="zh-CN" altLang="en-US" sz="3200" b="1" dirty="0" smtClean="0">
                <a:solidFill>
                  <a:srgbClr val="0070C0"/>
                </a:solidFill>
              </a:rPr>
              <a:t>保持按钮（续）</a:t>
            </a:r>
            <a:r>
              <a:rPr lang="en-US" altLang="zh-CN" sz="3200" b="1" dirty="0" smtClean="0">
                <a:solidFill>
                  <a:srgbClr val="0070C0"/>
                </a:solidFill>
              </a:rPr>
              <a:t> </a:t>
            </a:r>
            <a:endParaRPr lang="zh-CN" altLang="en-US" sz="3200" b="1" dirty="0">
              <a:solidFill>
                <a:srgbClr val="0070C0"/>
              </a:solidFill>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9630" y="2204864"/>
            <a:ext cx="5078834" cy="4194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圆角矩形标注 10"/>
          <p:cNvSpPr/>
          <p:nvPr/>
        </p:nvSpPr>
        <p:spPr>
          <a:xfrm>
            <a:off x="439212" y="2204863"/>
            <a:ext cx="2620620" cy="4194073"/>
          </a:xfrm>
          <a:prstGeom prst="wedgeRoundRectCallout">
            <a:avLst>
              <a:gd name="adj1" fmla="val 99083"/>
              <a:gd name="adj2" fmla="val -1225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    按下数据保持按钮后，“</a:t>
            </a:r>
            <a:r>
              <a:rPr lang="en-US" altLang="zh-CN" sz="3200" b="1" dirty="0" smtClean="0">
                <a:solidFill>
                  <a:srgbClr val="0070C0"/>
                </a:solidFill>
              </a:rPr>
              <a:t>H</a:t>
            </a:r>
            <a:r>
              <a:rPr lang="zh-CN" altLang="en-US" sz="3200" b="1" dirty="0" smtClean="0">
                <a:solidFill>
                  <a:srgbClr val="0070C0"/>
                </a:solidFill>
              </a:rPr>
              <a:t>”显示在万用表的</a:t>
            </a:r>
            <a:r>
              <a:rPr lang="en-US" altLang="zh-CN" sz="3200" b="1" dirty="0" smtClean="0">
                <a:solidFill>
                  <a:srgbClr val="0070C0"/>
                </a:solidFill>
              </a:rPr>
              <a:t>LED</a:t>
            </a:r>
            <a:r>
              <a:rPr lang="zh-CN" altLang="en-US" sz="3200" b="1" dirty="0" smtClean="0">
                <a:solidFill>
                  <a:srgbClr val="0070C0"/>
                </a:solidFill>
              </a:rPr>
              <a:t>显示屏上，此时测量数据被锁定。</a:t>
            </a:r>
            <a:endParaRPr lang="zh-CN" altLang="en-US" sz="3200" b="1" dirty="0">
              <a:solidFill>
                <a:srgbClr val="0070C0"/>
              </a:solidFill>
            </a:endParaRPr>
          </a:p>
        </p:txBody>
      </p:sp>
    </p:spTree>
    <p:extLst>
      <p:ext uri="{BB962C8B-B14F-4D97-AF65-F5344CB8AC3E}">
        <p14:creationId xmlns:p14="http://schemas.microsoft.com/office/powerpoint/2010/main" val="15462663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7</a:t>
            </a:r>
            <a:r>
              <a:rPr lang="en-US" altLang="zh-CN" sz="3200" b="1" dirty="0" smtClean="0">
                <a:solidFill>
                  <a:srgbClr val="0070C0"/>
                </a:solidFill>
              </a:rPr>
              <a:t>. </a:t>
            </a:r>
            <a:r>
              <a:rPr lang="zh-CN" altLang="en-US" sz="3200" b="1" dirty="0" smtClean="0">
                <a:solidFill>
                  <a:srgbClr val="0070C0"/>
                </a:solidFill>
              </a:rPr>
              <a:t>量程选择开关</a:t>
            </a:r>
            <a:r>
              <a:rPr lang="en-US" altLang="zh-CN" sz="3200" b="1" dirty="0" smtClean="0">
                <a:solidFill>
                  <a:srgbClr val="0070C0"/>
                </a:solidFill>
              </a:rPr>
              <a:t> </a:t>
            </a:r>
            <a:endParaRPr lang="zh-CN" altLang="en-US" sz="3200" b="1" dirty="0">
              <a:solidFill>
                <a:srgbClr val="0070C0"/>
              </a:solidFill>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3" y="2276875"/>
            <a:ext cx="4852867" cy="285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圆角矩形标注 7"/>
          <p:cNvSpPr/>
          <p:nvPr/>
        </p:nvSpPr>
        <p:spPr>
          <a:xfrm>
            <a:off x="439212" y="5301208"/>
            <a:ext cx="4852867" cy="1152129"/>
          </a:xfrm>
          <a:prstGeom prst="wedgeRoundRectCallout">
            <a:avLst>
              <a:gd name="adj1" fmla="val -20726"/>
              <a:gd name="adj2" fmla="val -11531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带有</a:t>
            </a:r>
            <a:r>
              <a:rPr lang="en-US" altLang="zh-CN" sz="3200" b="1" dirty="0" smtClean="0">
                <a:solidFill>
                  <a:srgbClr val="0070C0"/>
                </a:solidFill>
              </a:rPr>
              <a:t>“</a:t>
            </a:r>
            <a:r>
              <a:rPr lang="el-GR" altLang="zh-CN" sz="3200" b="1" dirty="0" smtClean="0">
                <a:solidFill>
                  <a:srgbClr val="0070C0"/>
                </a:solidFill>
                <a:latin typeface="Calibri"/>
                <a:cs typeface="Calibri"/>
              </a:rPr>
              <a:t>Δ</a:t>
            </a:r>
            <a:r>
              <a:rPr lang="en-US" altLang="zh-CN" sz="3200" b="1" dirty="0" smtClean="0">
                <a:solidFill>
                  <a:srgbClr val="0070C0"/>
                </a:solidFill>
              </a:rPr>
              <a:t>”</a:t>
            </a:r>
            <a:r>
              <a:rPr lang="zh-CN" altLang="en-US" sz="3200" b="1" dirty="0" smtClean="0">
                <a:solidFill>
                  <a:srgbClr val="0070C0"/>
                </a:solidFill>
              </a:rPr>
              <a:t>箭头、可顺时</a:t>
            </a:r>
            <a:r>
              <a:rPr lang="en-US" altLang="zh-CN" sz="3200" b="1" dirty="0" smtClean="0">
                <a:solidFill>
                  <a:srgbClr val="0070C0"/>
                </a:solidFill>
              </a:rPr>
              <a:t>/</a:t>
            </a:r>
            <a:r>
              <a:rPr lang="zh-CN" altLang="en-US" sz="3200" b="1" dirty="0" smtClean="0">
                <a:solidFill>
                  <a:srgbClr val="0070C0"/>
                </a:solidFill>
              </a:rPr>
              <a:t>逆时针旋转的量程开关。</a:t>
            </a:r>
            <a:endParaRPr lang="zh-CN" altLang="en-US" sz="3200" b="1" dirty="0">
              <a:solidFill>
                <a:srgbClr val="0070C0"/>
              </a:solidFill>
            </a:endParaRPr>
          </a:p>
        </p:txBody>
      </p:sp>
      <p:sp>
        <p:nvSpPr>
          <p:cNvPr id="9" name="流程图: 过程 8"/>
          <p:cNvSpPr/>
          <p:nvPr/>
        </p:nvSpPr>
        <p:spPr>
          <a:xfrm>
            <a:off x="5515429" y="2276875"/>
            <a:ext cx="3233035" cy="417646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目前，量程开关的箭头指向了</a:t>
            </a:r>
            <a:r>
              <a:rPr lang="en-US" altLang="zh-CN" sz="3200" b="1" dirty="0" smtClean="0">
                <a:solidFill>
                  <a:srgbClr val="0070C0"/>
                </a:solidFill>
              </a:rPr>
              <a:t>“</a:t>
            </a:r>
            <a:r>
              <a:rPr lang="zh-CN" altLang="en-US" sz="3200" b="1" dirty="0" smtClean="0">
                <a:solidFill>
                  <a:srgbClr val="0070C0"/>
                </a:solidFill>
              </a:rPr>
              <a:t>二极管</a:t>
            </a:r>
            <a:r>
              <a:rPr lang="en-US" altLang="zh-CN" sz="3200" b="1" dirty="0" smtClean="0">
                <a:solidFill>
                  <a:srgbClr val="0070C0"/>
                </a:solidFill>
              </a:rPr>
              <a:t>/</a:t>
            </a:r>
            <a:r>
              <a:rPr lang="zh-CN" altLang="en-US" sz="3200" b="1" dirty="0" smtClean="0">
                <a:solidFill>
                  <a:srgbClr val="0070C0"/>
                </a:solidFill>
              </a:rPr>
              <a:t>通断</a:t>
            </a:r>
            <a:r>
              <a:rPr lang="en-US" altLang="zh-CN" sz="3200" b="1" dirty="0" smtClean="0">
                <a:solidFill>
                  <a:srgbClr val="0070C0"/>
                </a:solidFill>
              </a:rPr>
              <a:t>”</a:t>
            </a:r>
            <a:r>
              <a:rPr lang="zh-CN" altLang="en-US" sz="3200" b="1" dirty="0" smtClean="0">
                <a:solidFill>
                  <a:srgbClr val="0070C0"/>
                </a:solidFill>
              </a:rPr>
              <a:t>测试挡位，此时，可使用万用表对二极管和电路连接的通断性能进行测试。</a:t>
            </a:r>
            <a:endParaRPr lang="zh-CN" altLang="en-US" sz="3200" b="1" dirty="0">
              <a:solidFill>
                <a:srgbClr val="0070C0"/>
              </a:solidFill>
            </a:endParaRPr>
          </a:p>
        </p:txBody>
      </p:sp>
    </p:spTree>
    <p:extLst>
      <p:ext uri="{BB962C8B-B14F-4D97-AF65-F5344CB8AC3E}">
        <p14:creationId xmlns:p14="http://schemas.microsoft.com/office/powerpoint/2010/main" val="13034321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7</a:t>
            </a:r>
            <a:r>
              <a:rPr lang="en-US" altLang="zh-CN" sz="3200" b="1" dirty="0" smtClean="0">
                <a:solidFill>
                  <a:srgbClr val="0070C0"/>
                </a:solidFill>
              </a:rPr>
              <a:t>. </a:t>
            </a:r>
            <a:r>
              <a:rPr lang="zh-CN" altLang="en-US" sz="3200" b="1" dirty="0" smtClean="0">
                <a:solidFill>
                  <a:srgbClr val="0070C0"/>
                </a:solidFill>
              </a:rPr>
              <a:t>量程选择开关（续）</a:t>
            </a:r>
            <a:r>
              <a:rPr lang="en-US" altLang="zh-CN" sz="3200" b="1" dirty="0" smtClean="0">
                <a:solidFill>
                  <a:srgbClr val="0070C0"/>
                </a:solidFill>
              </a:rPr>
              <a:t> </a:t>
            </a:r>
            <a:endParaRPr lang="zh-CN" altLang="en-US" sz="3200" b="1" dirty="0">
              <a:solidFill>
                <a:srgbClr val="0070C0"/>
              </a:solidFill>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27" y="2276875"/>
            <a:ext cx="4852867" cy="285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圆角矩形标注 10"/>
          <p:cNvSpPr/>
          <p:nvPr/>
        </p:nvSpPr>
        <p:spPr>
          <a:xfrm>
            <a:off x="439212" y="5301208"/>
            <a:ext cx="4852867" cy="1152129"/>
          </a:xfrm>
          <a:prstGeom prst="wedgeRoundRectCallout">
            <a:avLst>
              <a:gd name="adj1" fmla="val -28801"/>
              <a:gd name="adj2" fmla="val -20980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开关</a:t>
            </a:r>
            <a:r>
              <a:rPr lang="en-US" altLang="zh-CN" sz="3200" b="1" dirty="0" smtClean="0">
                <a:solidFill>
                  <a:srgbClr val="0070C0"/>
                </a:solidFill>
              </a:rPr>
              <a:t>“</a:t>
            </a:r>
            <a:r>
              <a:rPr lang="el-GR" altLang="zh-CN" sz="3200" b="1" dirty="0">
                <a:solidFill>
                  <a:srgbClr val="0070C0"/>
                </a:solidFill>
              </a:rPr>
              <a:t>Δ</a:t>
            </a:r>
            <a:r>
              <a:rPr lang="en-US" altLang="zh-CN" sz="3200" b="1" dirty="0" smtClean="0">
                <a:solidFill>
                  <a:srgbClr val="0070C0"/>
                </a:solidFill>
              </a:rPr>
              <a:t>”</a:t>
            </a:r>
            <a:r>
              <a:rPr lang="zh-CN" altLang="en-US" sz="3200" b="1" dirty="0" smtClean="0">
                <a:solidFill>
                  <a:srgbClr val="0070C0"/>
                </a:solidFill>
              </a:rPr>
              <a:t>指向</a:t>
            </a:r>
            <a:r>
              <a:rPr lang="en-US" altLang="zh-CN" sz="3200" b="1" dirty="0" smtClean="0">
                <a:solidFill>
                  <a:srgbClr val="0070C0"/>
                </a:solidFill>
              </a:rPr>
              <a:t>“</a:t>
            </a:r>
            <a:r>
              <a:rPr lang="el-GR" altLang="zh-CN" sz="3200" b="1" dirty="0" smtClean="0">
                <a:solidFill>
                  <a:srgbClr val="0070C0"/>
                </a:solidFill>
                <a:latin typeface="Calibri"/>
                <a:cs typeface="Calibri"/>
              </a:rPr>
              <a:t>Ω</a:t>
            </a:r>
            <a:r>
              <a:rPr lang="en-US" altLang="zh-CN" sz="3200" b="1" dirty="0" smtClean="0">
                <a:solidFill>
                  <a:srgbClr val="0070C0"/>
                </a:solidFill>
              </a:rPr>
              <a:t>”</a:t>
            </a:r>
            <a:r>
              <a:rPr lang="zh-CN" altLang="en-US" sz="3200" b="1" dirty="0" smtClean="0">
                <a:solidFill>
                  <a:srgbClr val="0070C0"/>
                </a:solidFill>
              </a:rPr>
              <a:t>部分，可进行电阻元件的测量。</a:t>
            </a:r>
            <a:endParaRPr lang="zh-CN" altLang="en-US" sz="3200" b="1" dirty="0">
              <a:solidFill>
                <a:srgbClr val="0070C0"/>
              </a:solidFill>
            </a:endParaRPr>
          </a:p>
        </p:txBody>
      </p:sp>
      <p:sp>
        <p:nvSpPr>
          <p:cNvPr id="12" name="流程图: 过程 11"/>
          <p:cNvSpPr/>
          <p:nvPr/>
        </p:nvSpPr>
        <p:spPr>
          <a:xfrm>
            <a:off x="5515429" y="2276875"/>
            <a:ext cx="3233035" cy="417646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dirty="0" smtClean="0">
                <a:solidFill>
                  <a:srgbClr val="0070C0"/>
                </a:solidFill>
              </a:rPr>
              <a:t>“</a:t>
            </a:r>
            <a:r>
              <a:rPr lang="el-GR" altLang="zh-CN" sz="3200" b="1" dirty="0">
                <a:solidFill>
                  <a:srgbClr val="0070C0"/>
                </a:solidFill>
                <a:latin typeface="Calibri"/>
                <a:cs typeface="Calibri"/>
              </a:rPr>
              <a:t>Ω</a:t>
            </a:r>
            <a:r>
              <a:rPr lang="en-US" altLang="zh-CN" sz="3200" b="1" dirty="0">
                <a:solidFill>
                  <a:srgbClr val="0070C0"/>
                </a:solidFill>
              </a:rPr>
              <a:t>”</a:t>
            </a:r>
            <a:r>
              <a:rPr lang="zh-CN" altLang="en-US" sz="3200" b="1" dirty="0" smtClean="0">
                <a:solidFill>
                  <a:srgbClr val="0070C0"/>
                </a:solidFill>
              </a:rPr>
              <a:t>部分（即欧姆挡）有</a:t>
            </a:r>
            <a:r>
              <a:rPr lang="en-US" altLang="zh-CN" sz="3200" b="1" dirty="0" smtClean="0">
                <a:solidFill>
                  <a:srgbClr val="0070C0"/>
                </a:solidFill>
              </a:rPr>
              <a:t>200、2K</a:t>
            </a:r>
            <a:r>
              <a:rPr lang="zh-CN" altLang="en-US" sz="3200" b="1" dirty="0" smtClean="0">
                <a:solidFill>
                  <a:srgbClr val="0070C0"/>
                </a:solidFill>
              </a:rPr>
              <a:t>等六种挡位。如果</a:t>
            </a:r>
            <a:r>
              <a:rPr lang="en-US" altLang="zh-CN" sz="3200" b="1" dirty="0">
                <a:solidFill>
                  <a:srgbClr val="0070C0"/>
                </a:solidFill>
              </a:rPr>
              <a:t>“</a:t>
            </a:r>
            <a:r>
              <a:rPr lang="el-GR" altLang="zh-CN" sz="3200" b="1" dirty="0">
                <a:solidFill>
                  <a:srgbClr val="0070C0"/>
                </a:solidFill>
              </a:rPr>
              <a:t>Δ</a:t>
            </a:r>
            <a:r>
              <a:rPr lang="en-US" altLang="zh-CN" sz="3200" b="1" dirty="0">
                <a:solidFill>
                  <a:srgbClr val="0070C0"/>
                </a:solidFill>
              </a:rPr>
              <a:t>”</a:t>
            </a:r>
            <a:r>
              <a:rPr lang="zh-CN" altLang="en-US" sz="3200" b="1" dirty="0" smtClean="0">
                <a:solidFill>
                  <a:srgbClr val="0070C0"/>
                </a:solidFill>
              </a:rPr>
              <a:t>指向</a:t>
            </a:r>
            <a:r>
              <a:rPr lang="en-US" altLang="zh-CN" sz="3200" b="1" dirty="0" smtClean="0">
                <a:solidFill>
                  <a:srgbClr val="0070C0"/>
                </a:solidFill>
              </a:rPr>
              <a:t>200，</a:t>
            </a:r>
            <a:r>
              <a:rPr lang="zh-CN" altLang="en-US" sz="3200" b="1" dirty="0" smtClean="0">
                <a:solidFill>
                  <a:srgbClr val="0070C0"/>
                </a:solidFill>
              </a:rPr>
              <a:t>则意味着此时能够测量的电阻元件最大阻值应小于</a:t>
            </a:r>
            <a:r>
              <a:rPr lang="en-US" altLang="zh-CN" sz="3200" b="1" dirty="0" smtClean="0">
                <a:solidFill>
                  <a:srgbClr val="0070C0"/>
                </a:solidFill>
              </a:rPr>
              <a:t>200</a:t>
            </a:r>
            <a:r>
              <a:rPr lang="zh-CN" altLang="en-US" sz="3200" b="1" dirty="0" smtClean="0">
                <a:solidFill>
                  <a:srgbClr val="0070C0"/>
                </a:solidFill>
              </a:rPr>
              <a:t>欧姆。</a:t>
            </a:r>
            <a:endParaRPr lang="zh-CN" altLang="en-US" sz="3200" b="1" dirty="0">
              <a:solidFill>
                <a:srgbClr val="0070C0"/>
              </a:solidFill>
            </a:endParaRPr>
          </a:p>
        </p:txBody>
      </p:sp>
    </p:spTree>
    <p:extLst>
      <p:ext uri="{BB962C8B-B14F-4D97-AF65-F5344CB8AC3E}">
        <p14:creationId xmlns:p14="http://schemas.microsoft.com/office/powerpoint/2010/main" val="12315416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7</a:t>
            </a:r>
            <a:r>
              <a:rPr lang="en-US" altLang="zh-CN" sz="3200" b="1" dirty="0" smtClean="0">
                <a:solidFill>
                  <a:srgbClr val="0070C0"/>
                </a:solidFill>
              </a:rPr>
              <a:t>. </a:t>
            </a:r>
            <a:r>
              <a:rPr lang="zh-CN" altLang="en-US" sz="3200" b="1" dirty="0" smtClean="0">
                <a:solidFill>
                  <a:srgbClr val="0070C0"/>
                </a:solidFill>
              </a:rPr>
              <a:t>量程选择开关（续）</a:t>
            </a:r>
            <a:r>
              <a:rPr lang="en-US" altLang="zh-CN" sz="3200" b="1" dirty="0" smtClean="0">
                <a:solidFill>
                  <a:srgbClr val="0070C0"/>
                </a:solidFill>
              </a:rPr>
              <a:t> </a:t>
            </a:r>
            <a:endParaRPr lang="zh-CN" altLang="en-US" sz="3200" b="1" dirty="0">
              <a:solidFill>
                <a:srgbClr val="0070C0"/>
              </a:solidFill>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27" y="2276875"/>
            <a:ext cx="4852867" cy="285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圆角矩形标注 10"/>
          <p:cNvSpPr/>
          <p:nvPr/>
        </p:nvSpPr>
        <p:spPr>
          <a:xfrm>
            <a:off x="439212" y="5301208"/>
            <a:ext cx="4852867" cy="1152129"/>
          </a:xfrm>
          <a:prstGeom prst="wedgeRoundRectCallout">
            <a:avLst>
              <a:gd name="adj1" fmla="val -28801"/>
              <a:gd name="adj2" fmla="val -20980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开关</a:t>
            </a:r>
            <a:r>
              <a:rPr lang="en-US" altLang="zh-CN" sz="3200" b="1" dirty="0" smtClean="0">
                <a:solidFill>
                  <a:srgbClr val="0070C0"/>
                </a:solidFill>
              </a:rPr>
              <a:t>“</a:t>
            </a:r>
            <a:r>
              <a:rPr lang="el-GR" altLang="zh-CN" sz="3200" b="1" dirty="0">
                <a:solidFill>
                  <a:srgbClr val="0070C0"/>
                </a:solidFill>
              </a:rPr>
              <a:t>Δ</a:t>
            </a:r>
            <a:r>
              <a:rPr lang="en-US" altLang="zh-CN" sz="3200" b="1" dirty="0" smtClean="0">
                <a:solidFill>
                  <a:srgbClr val="0070C0"/>
                </a:solidFill>
              </a:rPr>
              <a:t>”</a:t>
            </a:r>
            <a:r>
              <a:rPr lang="zh-CN" altLang="en-US" sz="3200" b="1" dirty="0" smtClean="0">
                <a:solidFill>
                  <a:srgbClr val="0070C0"/>
                </a:solidFill>
              </a:rPr>
              <a:t>指向</a:t>
            </a:r>
            <a:r>
              <a:rPr lang="en-US" altLang="zh-CN" sz="3200" b="1" dirty="0" smtClean="0">
                <a:solidFill>
                  <a:srgbClr val="0070C0"/>
                </a:solidFill>
              </a:rPr>
              <a:t>“</a:t>
            </a:r>
            <a:r>
              <a:rPr lang="el-GR" altLang="zh-CN" sz="3200" b="1" dirty="0" smtClean="0">
                <a:solidFill>
                  <a:srgbClr val="0070C0"/>
                </a:solidFill>
                <a:latin typeface="Calibri"/>
                <a:cs typeface="Calibri"/>
              </a:rPr>
              <a:t>Ω</a:t>
            </a:r>
            <a:r>
              <a:rPr lang="en-US" altLang="zh-CN" sz="3200" b="1" dirty="0" smtClean="0">
                <a:solidFill>
                  <a:srgbClr val="0070C0"/>
                </a:solidFill>
              </a:rPr>
              <a:t>”</a:t>
            </a:r>
            <a:r>
              <a:rPr lang="zh-CN" altLang="en-US" sz="3200" b="1" dirty="0" smtClean="0">
                <a:solidFill>
                  <a:srgbClr val="0070C0"/>
                </a:solidFill>
              </a:rPr>
              <a:t>部分，可进行电阻元件的测量。</a:t>
            </a:r>
            <a:endParaRPr lang="zh-CN" altLang="en-US" sz="3200" b="1" dirty="0">
              <a:solidFill>
                <a:srgbClr val="0070C0"/>
              </a:solidFill>
            </a:endParaRPr>
          </a:p>
        </p:txBody>
      </p:sp>
      <p:sp>
        <p:nvSpPr>
          <p:cNvPr id="12" name="流程图: 过程 11"/>
          <p:cNvSpPr/>
          <p:nvPr/>
        </p:nvSpPr>
        <p:spPr>
          <a:xfrm>
            <a:off x="5515429" y="2276875"/>
            <a:ext cx="3233035" cy="4032445"/>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请注意：</a:t>
            </a:r>
            <a:endParaRPr lang="en-US" altLang="zh-CN" sz="3200" b="1" dirty="0" smtClean="0">
              <a:solidFill>
                <a:srgbClr val="0070C0"/>
              </a:solidFill>
            </a:endParaRPr>
          </a:p>
          <a:p>
            <a:r>
              <a:rPr lang="zh-CN" altLang="en-US" sz="3200" b="1" dirty="0" smtClean="0">
                <a:solidFill>
                  <a:srgbClr val="0070C0"/>
                </a:solidFill>
              </a:rPr>
              <a:t>在测量电路中的电阻时，应首先关断电路电源，否则，</a:t>
            </a:r>
            <a:r>
              <a:rPr lang="zh-CN" altLang="en-US" sz="3200" b="1" i="1" u="sng" dirty="0" smtClean="0">
                <a:solidFill>
                  <a:srgbClr val="0070C0"/>
                </a:solidFill>
              </a:rPr>
              <a:t>带电测量会烧毁万用表的</a:t>
            </a:r>
            <a:r>
              <a:rPr lang="en-US" altLang="zh-CN" sz="3200" b="1" i="1" u="sng" dirty="0" smtClean="0">
                <a:solidFill>
                  <a:srgbClr val="0070C0"/>
                </a:solidFill>
              </a:rPr>
              <a:t>“</a:t>
            </a:r>
            <a:r>
              <a:rPr lang="el-GR" altLang="zh-CN" sz="3200" b="1" i="1" u="sng" dirty="0">
                <a:solidFill>
                  <a:srgbClr val="0070C0"/>
                </a:solidFill>
                <a:latin typeface="Calibri"/>
                <a:cs typeface="Calibri"/>
              </a:rPr>
              <a:t>Ω</a:t>
            </a:r>
            <a:r>
              <a:rPr lang="en-US" altLang="zh-CN" sz="3200" b="1" i="1" u="sng" dirty="0">
                <a:solidFill>
                  <a:srgbClr val="0070C0"/>
                </a:solidFill>
              </a:rPr>
              <a:t>”</a:t>
            </a:r>
            <a:r>
              <a:rPr lang="zh-CN" altLang="en-US" sz="3200" b="1" i="1" u="sng" dirty="0" smtClean="0">
                <a:solidFill>
                  <a:srgbClr val="0070C0"/>
                </a:solidFill>
              </a:rPr>
              <a:t>部分，即欧姆挡</a:t>
            </a:r>
            <a:r>
              <a:rPr lang="zh-CN" altLang="en-US" sz="3200" b="1" dirty="0" smtClean="0">
                <a:solidFill>
                  <a:srgbClr val="0070C0"/>
                </a:solidFill>
              </a:rPr>
              <a:t>。</a:t>
            </a:r>
            <a:endParaRPr lang="zh-CN" altLang="en-US" sz="3200" b="1" dirty="0">
              <a:solidFill>
                <a:srgbClr val="0070C0"/>
              </a:solidFill>
            </a:endParaRPr>
          </a:p>
        </p:txBody>
      </p:sp>
    </p:spTree>
    <p:extLst>
      <p:ext uri="{BB962C8B-B14F-4D97-AF65-F5344CB8AC3E}">
        <p14:creationId xmlns:p14="http://schemas.microsoft.com/office/powerpoint/2010/main" val="33789320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7</a:t>
            </a:r>
            <a:r>
              <a:rPr lang="en-US" altLang="zh-CN" sz="3200" b="1" dirty="0" smtClean="0">
                <a:solidFill>
                  <a:srgbClr val="0070C0"/>
                </a:solidFill>
              </a:rPr>
              <a:t>. </a:t>
            </a:r>
            <a:r>
              <a:rPr lang="zh-CN" altLang="en-US" sz="3200" b="1" dirty="0" smtClean="0">
                <a:solidFill>
                  <a:srgbClr val="0070C0"/>
                </a:solidFill>
              </a:rPr>
              <a:t>量程选择开关（续）</a:t>
            </a:r>
            <a:r>
              <a:rPr lang="en-US" altLang="zh-CN" sz="3200" b="1" dirty="0" smtClean="0">
                <a:solidFill>
                  <a:srgbClr val="0070C0"/>
                </a:solidFill>
              </a:rPr>
              <a:t> </a:t>
            </a:r>
            <a:endParaRPr lang="zh-CN" altLang="en-US" sz="3200" b="1" dirty="0">
              <a:solidFill>
                <a:srgbClr val="0070C0"/>
              </a:solidFill>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27" y="2276875"/>
            <a:ext cx="4852867" cy="285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圆角矩形标注 8"/>
          <p:cNvSpPr/>
          <p:nvPr/>
        </p:nvSpPr>
        <p:spPr>
          <a:xfrm>
            <a:off x="439212" y="5301208"/>
            <a:ext cx="4852867" cy="1152129"/>
          </a:xfrm>
          <a:prstGeom prst="wedgeRoundRectCallout">
            <a:avLst>
              <a:gd name="adj1" fmla="val 28624"/>
              <a:gd name="adj2" fmla="val -20980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开关</a:t>
            </a:r>
            <a:r>
              <a:rPr lang="en-US" altLang="zh-CN" sz="3200" b="1" dirty="0" smtClean="0">
                <a:solidFill>
                  <a:srgbClr val="0070C0"/>
                </a:solidFill>
              </a:rPr>
              <a:t>“</a:t>
            </a:r>
            <a:r>
              <a:rPr lang="el-GR" altLang="zh-CN" sz="3200" b="1" dirty="0">
                <a:solidFill>
                  <a:srgbClr val="0070C0"/>
                </a:solidFill>
              </a:rPr>
              <a:t>Δ</a:t>
            </a:r>
            <a:r>
              <a:rPr lang="en-US" altLang="zh-CN" sz="3200" b="1" dirty="0" smtClean="0">
                <a:solidFill>
                  <a:srgbClr val="0070C0"/>
                </a:solidFill>
              </a:rPr>
              <a:t>”</a:t>
            </a:r>
            <a:r>
              <a:rPr lang="zh-CN" altLang="en-US" sz="3200" b="1" dirty="0" smtClean="0">
                <a:solidFill>
                  <a:srgbClr val="0070C0"/>
                </a:solidFill>
              </a:rPr>
              <a:t>指向</a:t>
            </a:r>
            <a:r>
              <a:rPr lang="en-US" altLang="zh-CN" sz="3200" b="1" dirty="0" smtClean="0">
                <a:solidFill>
                  <a:srgbClr val="0070C0"/>
                </a:solidFill>
              </a:rPr>
              <a:t>“</a:t>
            </a:r>
            <a:r>
              <a:rPr lang="en-US" altLang="zh-CN" sz="3200" b="1" dirty="0" smtClean="0">
                <a:solidFill>
                  <a:srgbClr val="0070C0"/>
                </a:solidFill>
                <a:latin typeface="Calibri"/>
                <a:cs typeface="Calibri"/>
              </a:rPr>
              <a:t>V~</a:t>
            </a:r>
            <a:r>
              <a:rPr lang="en-US" altLang="zh-CN" sz="3200" b="1" dirty="0" smtClean="0">
                <a:solidFill>
                  <a:srgbClr val="0070C0"/>
                </a:solidFill>
              </a:rPr>
              <a:t>”</a:t>
            </a:r>
            <a:r>
              <a:rPr lang="zh-CN" altLang="en-US" sz="3200" b="1" dirty="0" smtClean="0">
                <a:solidFill>
                  <a:srgbClr val="0070C0"/>
                </a:solidFill>
              </a:rPr>
              <a:t>部分，可进行交流电压的测量。</a:t>
            </a:r>
            <a:endParaRPr lang="zh-CN" altLang="en-US" sz="3200" b="1" dirty="0">
              <a:solidFill>
                <a:srgbClr val="0070C0"/>
              </a:solidFill>
            </a:endParaRPr>
          </a:p>
        </p:txBody>
      </p:sp>
      <p:sp>
        <p:nvSpPr>
          <p:cNvPr id="13" name="流程图: 过程 12"/>
          <p:cNvSpPr/>
          <p:nvPr/>
        </p:nvSpPr>
        <p:spPr>
          <a:xfrm>
            <a:off x="5515429" y="2276875"/>
            <a:ext cx="3233035" cy="417646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如果不特别指出，万用表所测的交流通常是</a:t>
            </a:r>
            <a:r>
              <a:rPr lang="en-US" altLang="zh-CN" sz="3200" b="1" dirty="0" smtClean="0">
                <a:solidFill>
                  <a:srgbClr val="0070C0"/>
                </a:solidFill>
              </a:rPr>
              <a:t>“</a:t>
            </a:r>
            <a:r>
              <a:rPr lang="zh-CN" altLang="en-US" sz="3200" b="1" dirty="0" smtClean="0">
                <a:solidFill>
                  <a:srgbClr val="0070C0"/>
                </a:solidFill>
              </a:rPr>
              <a:t>低频正弦波的有效值</a:t>
            </a:r>
            <a:r>
              <a:rPr lang="en-US" altLang="zh-CN" sz="3200" b="1" dirty="0" smtClean="0">
                <a:solidFill>
                  <a:srgbClr val="0070C0"/>
                </a:solidFill>
              </a:rPr>
              <a:t>”，</a:t>
            </a:r>
            <a:r>
              <a:rPr lang="zh-CN" altLang="en-US" sz="3200" b="1" dirty="0" smtClean="0">
                <a:solidFill>
                  <a:srgbClr val="0070C0"/>
                </a:solidFill>
              </a:rPr>
              <a:t>类似</a:t>
            </a:r>
            <a:r>
              <a:rPr lang="en-US" altLang="zh-CN" sz="3200" b="1" dirty="0" smtClean="0">
                <a:solidFill>
                  <a:srgbClr val="0070C0"/>
                </a:solidFill>
              </a:rPr>
              <a:t>“</a:t>
            </a:r>
            <a:r>
              <a:rPr lang="el-GR" altLang="zh-CN" sz="3200" b="1" dirty="0" smtClean="0">
                <a:solidFill>
                  <a:srgbClr val="0070C0"/>
                </a:solidFill>
                <a:latin typeface="Calibri"/>
                <a:cs typeface="Calibri"/>
              </a:rPr>
              <a:t>Ω</a:t>
            </a:r>
            <a:r>
              <a:rPr lang="en-US" altLang="zh-CN" sz="3200" b="1" dirty="0" smtClean="0">
                <a:solidFill>
                  <a:srgbClr val="0070C0"/>
                </a:solidFill>
              </a:rPr>
              <a:t>”</a:t>
            </a:r>
            <a:r>
              <a:rPr lang="zh-CN" altLang="en-US" sz="3200" b="1" dirty="0" smtClean="0">
                <a:solidFill>
                  <a:srgbClr val="0070C0"/>
                </a:solidFill>
              </a:rPr>
              <a:t>挡，交流电压挡</a:t>
            </a:r>
            <a:r>
              <a:rPr lang="en-US" altLang="zh-CN" sz="3200" b="1" dirty="0" smtClean="0">
                <a:solidFill>
                  <a:srgbClr val="0070C0"/>
                </a:solidFill>
              </a:rPr>
              <a:t>“V~”</a:t>
            </a:r>
            <a:r>
              <a:rPr lang="zh-CN" altLang="en-US" sz="3200" b="1" dirty="0" smtClean="0">
                <a:solidFill>
                  <a:srgbClr val="0070C0"/>
                </a:solidFill>
              </a:rPr>
              <a:t>部分也</a:t>
            </a:r>
            <a:r>
              <a:rPr lang="zh-CN" altLang="en-US" sz="3200" b="1" dirty="0">
                <a:solidFill>
                  <a:srgbClr val="0070C0"/>
                </a:solidFill>
              </a:rPr>
              <a:t>有</a:t>
            </a:r>
            <a:r>
              <a:rPr lang="en-US" altLang="zh-CN" sz="3200" b="1" dirty="0" smtClean="0">
                <a:solidFill>
                  <a:srgbClr val="0070C0"/>
                </a:solidFill>
              </a:rPr>
              <a:t>2V</a:t>
            </a:r>
            <a:r>
              <a:rPr lang="zh-CN" altLang="en-US" sz="3200" b="1" dirty="0" smtClean="0">
                <a:solidFill>
                  <a:srgbClr val="0070C0"/>
                </a:solidFill>
              </a:rPr>
              <a:t>、</a:t>
            </a:r>
            <a:r>
              <a:rPr lang="en-US" altLang="zh-CN" sz="3200" b="1" dirty="0" smtClean="0">
                <a:solidFill>
                  <a:srgbClr val="0070C0"/>
                </a:solidFill>
              </a:rPr>
              <a:t>20V</a:t>
            </a:r>
            <a:r>
              <a:rPr lang="zh-CN" altLang="en-US" sz="3200" b="1" dirty="0" smtClean="0">
                <a:solidFill>
                  <a:srgbClr val="0070C0"/>
                </a:solidFill>
              </a:rPr>
              <a:t>等</a:t>
            </a:r>
            <a:r>
              <a:rPr lang="en-US" altLang="zh-CN" sz="3200" b="1" dirty="0" smtClean="0">
                <a:solidFill>
                  <a:srgbClr val="0070C0"/>
                </a:solidFill>
              </a:rPr>
              <a:t>4</a:t>
            </a:r>
            <a:r>
              <a:rPr lang="zh-CN" altLang="en-US" sz="3200" b="1" dirty="0" smtClean="0">
                <a:solidFill>
                  <a:srgbClr val="0070C0"/>
                </a:solidFill>
              </a:rPr>
              <a:t>个挡位。</a:t>
            </a:r>
            <a:endParaRPr lang="zh-CN" altLang="en-US" sz="3200" b="1" dirty="0">
              <a:solidFill>
                <a:srgbClr val="0070C0"/>
              </a:solidFill>
            </a:endParaRPr>
          </a:p>
        </p:txBody>
      </p:sp>
    </p:spTree>
    <p:extLst>
      <p:ext uri="{BB962C8B-B14F-4D97-AF65-F5344CB8AC3E}">
        <p14:creationId xmlns:p14="http://schemas.microsoft.com/office/powerpoint/2010/main" val="8371200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7</a:t>
            </a:r>
            <a:r>
              <a:rPr lang="en-US" altLang="zh-CN" sz="3200" b="1" dirty="0" smtClean="0">
                <a:solidFill>
                  <a:srgbClr val="0070C0"/>
                </a:solidFill>
              </a:rPr>
              <a:t>. </a:t>
            </a:r>
            <a:r>
              <a:rPr lang="zh-CN" altLang="en-US" sz="3200" b="1" dirty="0" smtClean="0">
                <a:solidFill>
                  <a:srgbClr val="0070C0"/>
                </a:solidFill>
              </a:rPr>
              <a:t>量程选择开关（续）</a:t>
            </a:r>
            <a:r>
              <a:rPr lang="en-US" altLang="zh-CN" sz="3200" b="1" dirty="0" smtClean="0">
                <a:solidFill>
                  <a:srgbClr val="0070C0"/>
                </a:solidFill>
              </a:rPr>
              <a:t> </a:t>
            </a:r>
            <a:endParaRPr lang="zh-CN" altLang="en-US" sz="3200" b="1" dirty="0">
              <a:solidFill>
                <a:srgbClr val="0070C0"/>
              </a:solidFill>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27" y="2276875"/>
            <a:ext cx="4852867" cy="285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圆角矩形标注 8"/>
          <p:cNvSpPr/>
          <p:nvPr/>
        </p:nvSpPr>
        <p:spPr>
          <a:xfrm>
            <a:off x="439212" y="5301208"/>
            <a:ext cx="4852867" cy="1152129"/>
          </a:xfrm>
          <a:prstGeom prst="wedgeRoundRectCallout">
            <a:avLst>
              <a:gd name="adj1" fmla="val 28624"/>
              <a:gd name="adj2" fmla="val -20980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开关</a:t>
            </a:r>
            <a:r>
              <a:rPr lang="en-US" altLang="zh-CN" sz="3200" b="1" dirty="0" smtClean="0">
                <a:solidFill>
                  <a:srgbClr val="0070C0"/>
                </a:solidFill>
              </a:rPr>
              <a:t>“</a:t>
            </a:r>
            <a:r>
              <a:rPr lang="el-GR" altLang="zh-CN" sz="3200" b="1" dirty="0">
                <a:solidFill>
                  <a:srgbClr val="0070C0"/>
                </a:solidFill>
              </a:rPr>
              <a:t>Δ</a:t>
            </a:r>
            <a:r>
              <a:rPr lang="en-US" altLang="zh-CN" sz="3200" b="1" dirty="0" smtClean="0">
                <a:solidFill>
                  <a:srgbClr val="0070C0"/>
                </a:solidFill>
              </a:rPr>
              <a:t>”</a:t>
            </a:r>
            <a:r>
              <a:rPr lang="zh-CN" altLang="en-US" sz="3200" b="1" dirty="0" smtClean="0">
                <a:solidFill>
                  <a:srgbClr val="0070C0"/>
                </a:solidFill>
              </a:rPr>
              <a:t>指向</a:t>
            </a:r>
            <a:r>
              <a:rPr lang="en-US" altLang="zh-CN" sz="3200" b="1" dirty="0" smtClean="0">
                <a:solidFill>
                  <a:srgbClr val="0070C0"/>
                </a:solidFill>
              </a:rPr>
              <a:t>“</a:t>
            </a:r>
            <a:r>
              <a:rPr lang="en-US" altLang="zh-CN" sz="3200" b="1" dirty="0" smtClean="0">
                <a:solidFill>
                  <a:srgbClr val="0070C0"/>
                </a:solidFill>
                <a:latin typeface="Calibri"/>
                <a:cs typeface="Calibri"/>
              </a:rPr>
              <a:t>V~</a:t>
            </a:r>
            <a:r>
              <a:rPr lang="en-US" altLang="zh-CN" sz="3200" b="1" dirty="0" smtClean="0">
                <a:solidFill>
                  <a:srgbClr val="0070C0"/>
                </a:solidFill>
              </a:rPr>
              <a:t>”</a:t>
            </a:r>
            <a:r>
              <a:rPr lang="zh-CN" altLang="en-US" sz="3200" b="1" dirty="0" smtClean="0">
                <a:solidFill>
                  <a:srgbClr val="0070C0"/>
                </a:solidFill>
              </a:rPr>
              <a:t>部分，可进行交流电压的测量。</a:t>
            </a:r>
            <a:endParaRPr lang="zh-CN" altLang="en-US" sz="3200" b="1" dirty="0">
              <a:solidFill>
                <a:srgbClr val="0070C0"/>
              </a:solidFill>
            </a:endParaRPr>
          </a:p>
        </p:txBody>
      </p:sp>
      <p:sp>
        <p:nvSpPr>
          <p:cNvPr id="13" name="流程图: 过程 12"/>
          <p:cNvSpPr/>
          <p:nvPr/>
        </p:nvSpPr>
        <p:spPr>
          <a:xfrm>
            <a:off x="5515429" y="2276875"/>
            <a:ext cx="3233035" cy="417646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请注意：</a:t>
            </a:r>
            <a:endParaRPr lang="en-US" altLang="zh-CN" sz="3200" b="1" dirty="0" smtClean="0">
              <a:solidFill>
                <a:srgbClr val="0070C0"/>
              </a:solidFill>
            </a:endParaRPr>
          </a:p>
          <a:p>
            <a:r>
              <a:rPr lang="zh-CN" altLang="en-US" sz="3200" b="1" dirty="0" smtClean="0">
                <a:solidFill>
                  <a:srgbClr val="0070C0"/>
                </a:solidFill>
              </a:rPr>
              <a:t>不可用低挡位测量高电压，如：不可用</a:t>
            </a:r>
            <a:r>
              <a:rPr lang="en-US" altLang="zh-CN" sz="3200" b="1" dirty="0" smtClean="0">
                <a:solidFill>
                  <a:srgbClr val="0070C0"/>
                </a:solidFill>
              </a:rPr>
              <a:t>2V</a:t>
            </a:r>
            <a:r>
              <a:rPr lang="zh-CN" altLang="en-US" sz="3200" b="1" dirty="0" smtClean="0">
                <a:solidFill>
                  <a:srgbClr val="0070C0"/>
                </a:solidFill>
              </a:rPr>
              <a:t>的交流电压挡测量</a:t>
            </a:r>
            <a:r>
              <a:rPr lang="en-US" altLang="zh-CN" sz="3200" b="1" dirty="0" smtClean="0">
                <a:solidFill>
                  <a:srgbClr val="0070C0"/>
                </a:solidFill>
              </a:rPr>
              <a:t>6V</a:t>
            </a:r>
            <a:r>
              <a:rPr lang="zh-CN" altLang="en-US" sz="3200" b="1" dirty="0" smtClean="0">
                <a:solidFill>
                  <a:srgbClr val="0070C0"/>
                </a:solidFill>
              </a:rPr>
              <a:t>交流正弦信号，否则</a:t>
            </a:r>
            <a:r>
              <a:rPr lang="zh-CN" altLang="en-US" sz="3200" b="1" i="1" u="sng" dirty="0" smtClean="0">
                <a:solidFill>
                  <a:srgbClr val="0070C0"/>
                </a:solidFill>
              </a:rPr>
              <a:t>会烧毁万用表的交流电压挡</a:t>
            </a:r>
            <a:r>
              <a:rPr lang="zh-CN" altLang="en-US" sz="3200" b="1" dirty="0" smtClean="0">
                <a:solidFill>
                  <a:srgbClr val="0070C0"/>
                </a:solidFill>
              </a:rPr>
              <a:t>！</a:t>
            </a:r>
            <a:endParaRPr lang="zh-CN" altLang="en-US" sz="3200" b="1" dirty="0">
              <a:solidFill>
                <a:srgbClr val="0070C0"/>
              </a:solidFill>
            </a:endParaRPr>
          </a:p>
        </p:txBody>
      </p:sp>
    </p:spTree>
    <p:extLst>
      <p:ext uri="{BB962C8B-B14F-4D97-AF65-F5344CB8AC3E}">
        <p14:creationId xmlns:p14="http://schemas.microsoft.com/office/powerpoint/2010/main" val="14666322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7</a:t>
            </a:r>
            <a:r>
              <a:rPr lang="en-US" altLang="zh-CN" sz="3200" b="1" dirty="0" smtClean="0">
                <a:solidFill>
                  <a:srgbClr val="0070C0"/>
                </a:solidFill>
              </a:rPr>
              <a:t>. </a:t>
            </a:r>
            <a:r>
              <a:rPr lang="zh-CN" altLang="en-US" sz="3200" b="1" dirty="0" smtClean="0">
                <a:solidFill>
                  <a:srgbClr val="0070C0"/>
                </a:solidFill>
              </a:rPr>
              <a:t>量程选择开关（续）</a:t>
            </a:r>
            <a:r>
              <a:rPr lang="en-US" altLang="zh-CN" sz="3200" b="1" dirty="0" smtClean="0">
                <a:solidFill>
                  <a:srgbClr val="0070C0"/>
                </a:solidFill>
              </a:rPr>
              <a:t> </a:t>
            </a:r>
            <a:endParaRPr lang="zh-CN" altLang="en-US" sz="3200" b="1" dirty="0">
              <a:solidFill>
                <a:srgbClr val="0070C0"/>
              </a:solidFill>
            </a:endParaRPr>
          </a:p>
        </p:txBody>
      </p:sp>
      <p:sp>
        <p:nvSpPr>
          <p:cNvPr id="13" name="流程图: 过程 12"/>
          <p:cNvSpPr/>
          <p:nvPr/>
        </p:nvSpPr>
        <p:spPr>
          <a:xfrm>
            <a:off x="5515429" y="2276875"/>
            <a:ext cx="3233035" cy="417646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请注意：</a:t>
            </a:r>
            <a:endParaRPr lang="en-US" altLang="zh-CN" sz="3200" b="1" dirty="0" smtClean="0">
              <a:solidFill>
                <a:srgbClr val="0070C0"/>
              </a:solidFill>
            </a:endParaRPr>
          </a:p>
          <a:p>
            <a:r>
              <a:rPr lang="zh-CN" altLang="en-US" sz="3200" b="1" dirty="0" smtClean="0">
                <a:solidFill>
                  <a:srgbClr val="0070C0"/>
                </a:solidFill>
              </a:rPr>
              <a:t>同</a:t>
            </a:r>
            <a:r>
              <a:rPr lang="zh-CN" altLang="en-US" sz="3200" b="1" dirty="0">
                <a:solidFill>
                  <a:srgbClr val="0070C0"/>
                </a:solidFill>
              </a:rPr>
              <a:t>于</a:t>
            </a:r>
            <a:r>
              <a:rPr lang="zh-CN" altLang="en-US" sz="3200" b="1" dirty="0" smtClean="0">
                <a:solidFill>
                  <a:srgbClr val="0070C0"/>
                </a:solidFill>
              </a:rPr>
              <a:t>交流电压挡，也不可用低挡位测量高电压，如：不可用</a:t>
            </a:r>
            <a:r>
              <a:rPr lang="en-US" altLang="zh-CN" sz="3200" b="1" dirty="0" smtClean="0">
                <a:solidFill>
                  <a:srgbClr val="0070C0"/>
                </a:solidFill>
              </a:rPr>
              <a:t>200mV</a:t>
            </a:r>
            <a:r>
              <a:rPr lang="zh-CN" altLang="en-US" sz="3200" b="1" dirty="0" smtClean="0">
                <a:solidFill>
                  <a:srgbClr val="0070C0"/>
                </a:solidFill>
              </a:rPr>
              <a:t>挡位测量</a:t>
            </a:r>
            <a:r>
              <a:rPr lang="en-US" altLang="zh-CN" sz="3200" b="1" dirty="0" smtClean="0">
                <a:solidFill>
                  <a:srgbClr val="0070C0"/>
                </a:solidFill>
              </a:rPr>
              <a:t>+5V</a:t>
            </a:r>
            <a:r>
              <a:rPr lang="zh-CN" altLang="en-US" sz="3200" b="1" dirty="0" smtClean="0">
                <a:solidFill>
                  <a:srgbClr val="0070C0"/>
                </a:solidFill>
              </a:rPr>
              <a:t>，否则</a:t>
            </a:r>
            <a:r>
              <a:rPr lang="zh-CN" altLang="en-US" sz="3200" b="1" i="1" u="sng" dirty="0" smtClean="0">
                <a:solidFill>
                  <a:srgbClr val="0070C0"/>
                </a:solidFill>
              </a:rPr>
              <a:t>会烧毁万用表的直流电压挡</a:t>
            </a:r>
            <a:r>
              <a:rPr lang="zh-CN" altLang="en-US" sz="3200" b="1" dirty="0" smtClean="0">
                <a:solidFill>
                  <a:srgbClr val="0070C0"/>
                </a:solidFill>
              </a:rPr>
              <a:t>！</a:t>
            </a:r>
            <a:endParaRPr lang="zh-CN" altLang="en-US" sz="3200" b="1" dirty="0">
              <a:solidFill>
                <a:srgbClr val="0070C0"/>
              </a:solidFill>
            </a:endParaRPr>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1" y="2276874"/>
            <a:ext cx="4852867" cy="2777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圆角矩形标注 10"/>
          <p:cNvSpPr/>
          <p:nvPr/>
        </p:nvSpPr>
        <p:spPr>
          <a:xfrm>
            <a:off x="439212" y="5301208"/>
            <a:ext cx="4852867" cy="1152129"/>
          </a:xfrm>
          <a:prstGeom prst="wedgeRoundRectCallout">
            <a:avLst>
              <a:gd name="adj1" fmla="val 37297"/>
              <a:gd name="adj2" fmla="val -10398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目前开关</a:t>
            </a:r>
            <a:r>
              <a:rPr lang="en-US" altLang="zh-CN" sz="3200" b="1" dirty="0" smtClean="0">
                <a:solidFill>
                  <a:srgbClr val="0070C0"/>
                </a:solidFill>
              </a:rPr>
              <a:t>“</a:t>
            </a:r>
            <a:r>
              <a:rPr lang="el-GR" altLang="zh-CN" sz="3200" b="1" dirty="0">
                <a:solidFill>
                  <a:srgbClr val="0070C0"/>
                </a:solidFill>
              </a:rPr>
              <a:t>Δ</a:t>
            </a:r>
            <a:r>
              <a:rPr lang="en-US" altLang="zh-CN" sz="3200" b="1" dirty="0" smtClean="0">
                <a:solidFill>
                  <a:srgbClr val="0070C0"/>
                </a:solidFill>
              </a:rPr>
              <a:t>”</a:t>
            </a:r>
            <a:r>
              <a:rPr lang="zh-CN" altLang="en-US" sz="3200" b="1" dirty="0" smtClean="0">
                <a:solidFill>
                  <a:srgbClr val="0070C0"/>
                </a:solidFill>
              </a:rPr>
              <a:t>指向的是直流电压挡的</a:t>
            </a:r>
            <a:r>
              <a:rPr lang="en-US" altLang="zh-CN" sz="3200" b="1" dirty="0" smtClean="0">
                <a:solidFill>
                  <a:srgbClr val="0070C0"/>
                </a:solidFill>
              </a:rPr>
              <a:t>“2V”</a:t>
            </a:r>
            <a:r>
              <a:rPr lang="zh-CN" altLang="en-US" sz="3200" b="1" dirty="0" smtClean="0">
                <a:solidFill>
                  <a:srgbClr val="0070C0"/>
                </a:solidFill>
              </a:rPr>
              <a:t>量程。</a:t>
            </a:r>
            <a:endParaRPr lang="zh-CN" altLang="en-US" sz="3200" b="1" dirty="0">
              <a:solidFill>
                <a:srgbClr val="0070C0"/>
              </a:solidFill>
            </a:endParaRPr>
          </a:p>
        </p:txBody>
      </p:sp>
    </p:spTree>
    <p:extLst>
      <p:ext uri="{BB962C8B-B14F-4D97-AF65-F5344CB8AC3E}">
        <p14:creationId xmlns:p14="http://schemas.microsoft.com/office/powerpoint/2010/main" val="6222043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7</a:t>
            </a:r>
            <a:r>
              <a:rPr lang="en-US" altLang="zh-CN" sz="3200" b="1" dirty="0" smtClean="0">
                <a:solidFill>
                  <a:srgbClr val="0070C0"/>
                </a:solidFill>
              </a:rPr>
              <a:t>. </a:t>
            </a:r>
            <a:r>
              <a:rPr lang="zh-CN" altLang="en-US" sz="3200" b="1" dirty="0" smtClean="0">
                <a:solidFill>
                  <a:srgbClr val="0070C0"/>
                </a:solidFill>
              </a:rPr>
              <a:t>量程选择开关（续）</a:t>
            </a:r>
            <a:r>
              <a:rPr lang="en-US" altLang="zh-CN" sz="3200" b="1" dirty="0" smtClean="0">
                <a:solidFill>
                  <a:srgbClr val="0070C0"/>
                </a:solidFill>
              </a:rPr>
              <a:t> </a:t>
            </a:r>
            <a:endParaRPr lang="zh-CN" altLang="en-US" sz="3200" b="1" dirty="0">
              <a:solidFill>
                <a:srgbClr val="0070C0"/>
              </a:solidFill>
            </a:endParaRPr>
          </a:p>
        </p:txBody>
      </p:sp>
      <p:sp>
        <p:nvSpPr>
          <p:cNvPr id="8" name="流程图: 过程 7"/>
          <p:cNvSpPr/>
          <p:nvPr/>
        </p:nvSpPr>
        <p:spPr>
          <a:xfrm>
            <a:off x="5220073" y="2276875"/>
            <a:ext cx="3528392" cy="4032445"/>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本实验课程涉及到的量程选择范围仅限于</a:t>
            </a:r>
            <a:r>
              <a:rPr lang="zh-CN" altLang="en-US" sz="3200" b="1" i="1" u="sng" dirty="0" smtClean="0">
                <a:solidFill>
                  <a:srgbClr val="0070C0"/>
                </a:solidFill>
              </a:rPr>
              <a:t>交直流电压测量</a:t>
            </a:r>
            <a:r>
              <a:rPr lang="zh-CN" altLang="en-US" sz="3200" b="1" dirty="0" smtClean="0">
                <a:solidFill>
                  <a:srgbClr val="0070C0"/>
                </a:solidFill>
              </a:rPr>
              <a:t>、</a:t>
            </a:r>
            <a:r>
              <a:rPr lang="zh-CN" altLang="en-US" sz="3200" b="1" i="1" u="sng" dirty="0" smtClean="0">
                <a:solidFill>
                  <a:srgbClr val="0070C0"/>
                </a:solidFill>
              </a:rPr>
              <a:t>电阻测量</a:t>
            </a:r>
            <a:r>
              <a:rPr lang="zh-CN" altLang="en-US" sz="3200" b="1" dirty="0" smtClean="0">
                <a:solidFill>
                  <a:srgbClr val="0070C0"/>
                </a:solidFill>
              </a:rPr>
              <a:t>和</a:t>
            </a:r>
            <a:r>
              <a:rPr lang="zh-CN" altLang="en-US" sz="3200" b="1" i="1" u="sng" dirty="0" smtClean="0">
                <a:solidFill>
                  <a:srgbClr val="0070C0"/>
                </a:solidFill>
              </a:rPr>
              <a:t>二极管</a:t>
            </a:r>
            <a:r>
              <a:rPr lang="en-US" altLang="zh-CN" sz="3200" b="1" i="1" u="sng" dirty="0" smtClean="0">
                <a:solidFill>
                  <a:srgbClr val="0070C0"/>
                </a:solidFill>
              </a:rPr>
              <a:t>/</a:t>
            </a:r>
            <a:r>
              <a:rPr lang="zh-CN" altLang="en-US" sz="3200" b="1" i="1" u="sng" dirty="0" smtClean="0">
                <a:solidFill>
                  <a:srgbClr val="0070C0"/>
                </a:solidFill>
              </a:rPr>
              <a:t>通断测试</a:t>
            </a:r>
            <a:r>
              <a:rPr lang="zh-CN" altLang="en-US" sz="3200" b="1" dirty="0" smtClean="0">
                <a:solidFill>
                  <a:srgbClr val="0070C0"/>
                </a:solidFill>
              </a:rPr>
              <a:t>这几种，更多量程选择和</a:t>
            </a:r>
            <a:r>
              <a:rPr lang="zh-CN" altLang="en-US" sz="3200" b="1" dirty="0">
                <a:solidFill>
                  <a:srgbClr val="0070C0"/>
                </a:solidFill>
              </a:rPr>
              <a:t>功能</a:t>
            </a:r>
            <a:r>
              <a:rPr lang="zh-CN" altLang="en-US" sz="3200" b="1" dirty="0" smtClean="0">
                <a:solidFill>
                  <a:srgbClr val="0070C0"/>
                </a:solidFill>
              </a:rPr>
              <a:t>应用请详见使用说明书。</a:t>
            </a:r>
            <a:endParaRPr lang="zh-CN" altLang="en-US" sz="3200" b="1" dirty="0">
              <a:solidFill>
                <a:srgbClr val="0070C0"/>
              </a:solidFill>
            </a:endParaRP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1" y="2276874"/>
            <a:ext cx="4636845" cy="2654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08231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8. </a:t>
            </a:r>
            <a:r>
              <a:rPr lang="zh-CN" altLang="en-US" sz="3200" b="1" dirty="0" smtClean="0">
                <a:solidFill>
                  <a:srgbClr val="0070C0"/>
                </a:solidFill>
              </a:rPr>
              <a:t>典型测量实例</a:t>
            </a:r>
            <a:r>
              <a:rPr lang="en-US" altLang="zh-CN" sz="3200" b="1" dirty="0" smtClean="0">
                <a:solidFill>
                  <a:srgbClr val="0070C0"/>
                </a:solidFill>
              </a:rPr>
              <a:t>1</a:t>
            </a:r>
            <a:r>
              <a:rPr lang="zh-CN" altLang="en-US" sz="3200" b="1" dirty="0" smtClean="0">
                <a:solidFill>
                  <a:srgbClr val="0070C0"/>
                </a:solidFill>
              </a:rPr>
              <a:t>：直流电压的测量</a:t>
            </a:r>
            <a:r>
              <a:rPr lang="en-US" altLang="zh-CN" sz="3200" b="1" dirty="0" smtClean="0">
                <a:solidFill>
                  <a:srgbClr val="0070C0"/>
                </a:solidFill>
              </a:rPr>
              <a:t> </a:t>
            </a:r>
            <a:endParaRPr lang="zh-CN" altLang="en-US" sz="3200" b="1" dirty="0">
              <a:solidFill>
                <a:srgbClr val="0070C0"/>
              </a:solidFill>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181" y="2276873"/>
            <a:ext cx="4757891" cy="4326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标注 9"/>
          <p:cNvSpPr/>
          <p:nvPr/>
        </p:nvSpPr>
        <p:spPr>
          <a:xfrm>
            <a:off x="5724128" y="2276874"/>
            <a:ext cx="3024336" cy="1944214"/>
          </a:xfrm>
          <a:prstGeom prst="wedgeRoundRectCallout">
            <a:avLst>
              <a:gd name="adj1" fmla="val -178269"/>
              <a:gd name="adj2" fmla="val 11133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请确认万用表的红、黑表笔已正确地接好。</a:t>
            </a:r>
            <a:endParaRPr lang="zh-CN" altLang="en-US" sz="3200" b="1" dirty="0">
              <a:solidFill>
                <a:srgbClr val="0070C0"/>
              </a:solidFill>
            </a:endParaRPr>
          </a:p>
        </p:txBody>
      </p:sp>
    </p:spTree>
    <p:extLst>
      <p:ext uri="{BB962C8B-B14F-4D97-AF65-F5344CB8AC3E}">
        <p14:creationId xmlns:p14="http://schemas.microsoft.com/office/powerpoint/2010/main" val="3918665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4" y="2204865"/>
            <a:ext cx="8309250" cy="417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a:bodyPr>
          <a:lstStyle/>
          <a:p>
            <a:r>
              <a:rPr lang="zh-CN" altLang="en-US" sz="5400" b="1" dirty="0" smtClean="0"/>
              <a:t>实验箱简介（续）</a:t>
            </a:r>
            <a:endParaRPr lang="zh-CN" altLang="en-US" sz="54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6" name="TextBox 5"/>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2</a:t>
            </a:r>
            <a:r>
              <a:rPr lang="en-US" altLang="zh-CN" sz="3200" b="1" dirty="0" smtClean="0">
                <a:solidFill>
                  <a:srgbClr val="0070C0"/>
                </a:solidFill>
              </a:rPr>
              <a:t>. </a:t>
            </a:r>
            <a:r>
              <a:rPr lang="zh-CN" altLang="en-US" sz="3200" b="1" dirty="0" smtClean="0">
                <a:solidFill>
                  <a:srgbClr val="0070C0"/>
                </a:solidFill>
              </a:rPr>
              <a:t>实验箱俯视图</a:t>
            </a:r>
            <a:endParaRPr lang="zh-CN" altLang="en-US" sz="3200" b="1" dirty="0">
              <a:solidFill>
                <a:srgbClr val="0070C0"/>
              </a:solidFill>
            </a:endParaRPr>
          </a:p>
        </p:txBody>
      </p:sp>
    </p:spTree>
    <p:extLst>
      <p:ext uri="{BB962C8B-B14F-4D97-AF65-F5344CB8AC3E}">
        <p14:creationId xmlns:p14="http://schemas.microsoft.com/office/powerpoint/2010/main" val="29164503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4" y="2141567"/>
            <a:ext cx="3628730" cy="4239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8. </a:t>
            </a:r>
            <a:r>
              <a:rPr lang="zh-CN" altLang="en-US" sz="3200" b="1" dirty="0" smtClean="0">
                <a:solidFill>
                  <a:srgbClr val="0070C0"/>
                </a:solidFill>
              </a:rPr>
              <a:t>典型测量实例</a:t>
            </a:r>
            <a:r>
              <a:rPr lang="en-US" altLang="zh-CN" sz="3200" b="1" dirty="0" smtClean="0">
                <a:solidFill>
                  <a:srgbClr val="0070C0"/>
                </a:solidFill>
              </a:rPr>
              <a:t>1</a:t>
            </a:r>
            <a:r>
              <a:rPr lang="zh-CN" altLang="en-US" sz="3200" b="1" dirty="0" smtClean="0">
                <a:solidFill>
                  <a:srgbClr val="0070C0"/>
                </a:solidFill>
              </a:rPr>
              <a:t>：直流电压的测量（续）</a:t>
            </a:r>
            <a:r>
              <a:rPr lang="en-US" altLang="zh-CN" sz="3200" b="1" dirty="0" smtClean="0">
                <a:solidFill>
                  <a:srgbClr val="0070C0"/>
                </a:solidFill>
              </a:rPr>
              <a:t> </a:t>
            </a:r>
            <a:endParaRPr lang="zh-CN" altLang="en-US" sz="3200" b="1" dirty="0">
              <a:solidFill>
                <a:srgbClr val="0070C0"/>
              </a:solidFill>
            </a:endParaRPr>
          </a:p>
        </p:txBody>
      </p:sp>
      <p:sp>
        <p:nvSpPr>
          <p:cNvPr id="10" name="圆角矩形标注 9"/>
          <p:cNvSpPr/>
          <p:nvPr/>
        </p:nvSpPr>
        <p:spPr>
          <a:xfrm>
            <a:off x="5724128" y="2276874"/>
            <a:ext cx="3024336" cy="1944214"/>
          </a:xfrm>
          <a:prstGeom prst="wedgeRoundRectCallout">
            <a:avLst>
              <a:gd name="adj1" fmla="val -149474"/>
              <a:gd name="adj2" fmla="val 4265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将实验箱的总“电源开关”置于“开”的位置。</a:t>
            </a:r>
            <a:endParaRPr lang="zh-CN" altLang="en-US" sz="3200" b="1" dirty="0">
              <a:solidFill>
                <a:srgbClr val="0070C0"/>
              </a:solidFill>
            </a:endParaRPr>
          </a:p>
        </p:txBody>
      </p:sp>
    </p:spTree>
    <p:extLst>
      <p:ext uri="{BB962C8B-B14F-4D97-AF65-F5344CB8AC3E}">
        <p14:creationId xmlns:p14="http://schemas.microsoft.com/office/powerpoint/2010/main" val="29748437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4" y="2217846"/>
            <a:ext cx="3700738" cy="430749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8. </a:t>
            </a:r>
            <a:r>
              <a:rPr lang="zh-CN" altLang="en-US" sz="3200" b="1" dirty="0" smtClean="0">
                <a:solidFill>
                  <a:srgbClr val="0070C0"/>
                </a:solidFill>
              </a:rPr>
              <a:t>典型测量实例</a:t>
            </a:r>
            <a:r>
              <a:rPr lang="en-US" altLang="zh-CN" sz="3200" b="1" dirty="0" smtClean="0">
                <a:solidFill>
                  <a:srgbClr val="0070C0"/>
                </a:solidFill>
              </a:rPr>
              <a:t>1</a:t>
            </a:r>
            <a:r>
              <a:rPr lang="zh-CN" altLang="en-US" sz="3200" b="1" dirty="0" smtClean="0">
                <a:solidFill>
                  <a:srgbClr val="0070C0"/>
                </a:solidFill>
              </a:rPr>
              <a:t>：直流电压的测量（续）</a:t>
            </a:r>
            <a:r>
              <a:rPr lang="en-US" altLang="zh-CN" sz="3200" b="1" dirty="0" smtClean="0">
                <a:solidFill>
                  <a:srgbClr val="0070C0"/>
                </a:solidFill>
              </a:rPr>
              <a:t> </a:t>
            </a:r>
            <a:endParaRPr lang="zh-CN" altLang="en-US" sz="3200" b="1" dirty="0">
              <a:solidFill>
                <a:srgbClr val="0070C0"/>
              </a:solidFill>
            </a:endParaRPr>
          </a:p>
        </p:txBody>
      </p:sp>
      <p:sp>
        <p:nvSpPr>
          <p:cNvPr id="10" name="圆角矩形标注 9"/>
          <p:cNvSpPr/>
          <p:nvPr/>
        </p:nvSpPr>
        <p:spPr>
          <a:xfrm>
            <a:off x="5724128" y="2276874"/>
            <a:ext cx="3024336" cy="1944214"/>
          </a:xfrm>
          <a:prstGeom prst="wedgeRoundRectCallout">
            <a:avLst>
              <a:gd name="adj1" fmla="val -191227"/>
              <a:gd name="adj2" fmla="val -363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将直流稳压电源</a:t>
            </a:r>
            <a:r>
              <a:rPr lang="en-US" altLang="zh-CN" sz="3200" b="1" dirty="0" smtClean="0">
                <a:solidFill>
                  <a:srgbClr val="0070C0"/>
                </a:solidFill>
              </a:rPr>
              <a:t>±5V</a:t>
            </a:r>
            <a:r>
              <a:rPr lang="zh-CN" altLang="en-US" sz="3200" b="1" dirty="0" smtClean="0">
                <a:solidFill>
                  <a:srgbClr val="0070C0"/>
                </a:solidFill>
              </a:rPr>
              <a:t>的开关置于“开”的位置。</a:t>
            </a:r>
            <a:endParaRPr lang="zh-CN" altLang="en-US" sz="3200" b="1" dirty="0">
              <a:solidFill>
                <a:srgbClr val="0070C0"/>
              </a:solidFill>
            </a:endParaRPr>
          </a:p>
        </p:txBody>
      </p:sp>
    </p:spTree>
    <p:extLst>
      <p:ext uri="{BB962C8B-B14F-4D97-AF65-F5344CB8AC3E}">
        <p14:creationId xmlns:p14="http://schemas.microsoft.com/office/powerpoint/2010/main" val="22850335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2257448"/>
            <a:ext cx="3052666" cy="4411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8. </a:t>
            </a:r>
            <a:r>
              <a:rPr lang="zh-CN" altLang="en-US" sz="3200" b="1" dirty="0" smtClean="0">
                <a:solidFill>
                  <a:srgbClr val="0070C0"/>
                </a:solidFill>
              </a:rPr>
              <a:t>典型测量实例</a:t>
            </a:r>
            <a:r>
              <a:rPr lang="en-US" altLang="zh-CN" sz="3200" b="1" dirty="0" smtClean="0">
                <a:solidFill>
                  <a:srgbClr val="0070C0"/>
                </a:solidFill>
              </a:rPr>
              <a:t>1</a:t>
            </a:r>
            <a:r>
              <a:rPr lang="zh-CN" altLang="en-US" sz="3200" b="1" dirty="0" smtClean="0">
                <a:solidFill>
                  <a:srgbClr val="0070C0"/>
                </a:solidFill>
              </a:rPr>
              <a:t>：直流电压的测量（续）</a:t>
            </a:r>
            <a:r>
              <a:rPr lang="en-US" altLang="zh-CN" sz="3200" b="1" dirty="0" smtClean="0">
                <a:solidFill>
                  <a:srgbClr val="0070C0"/>
                </a:solidFill>
              </a:rPr>
              <a:t> </a:t>
            </a:r>
            <a:endParaRPr lang="zh-CN" altLang="en-US" sz="3200" b="1" dirty="0">
              <a:solidFill>
                <a:srgbClr val="0070C0"/>
              </a:solidFill>
            </a:endParaRPr>
          </a:p>
        </p:txBody>
      </p:sp>
      <p:sp>
        <p:nvSpPr>
          <p:cNvPr id="10" name="圆角矩形标注 9"/>
          <p:cNvSpPr/>
          <p:nvPr/>
        </p:nvSpPr>
        <p:spPr>
          <a:xfrm>
            <a:off x="6156176" y="2276874"/>
            <a:ext cx="2592288" cy="2205956"/>
          </a:xfrm>
          <a:prstGeom prst="wedgeRoundRectCallout">
            <a:avLst>
              <a:gd name="adj1" fmla="val -93324"/>
              <a:gd name="adj2" fmla="val 2755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将量程开关拨至直流电压挡的</a:t>
            </a:r>
            <a:r>
              <a:rPr lang="en-US" altLang="zh-CN" sz="3200" b="1" dirty="0" smtClean="0">
                <a:solidFill>
                  <a:srgbClr val="0070C0"/>
                </a:solidFill>
              </a:rPr>
              <a:t>20V</a:t>
            </a:r>
            <a:r>
              <a:rPr lang="zh-CN" altLang="en-US" sz="3200" b="1" dirty="0" smtClean="0">
                <a:solidFill>
                  <a:srgbClr val="0070C0"/>
                </a:solidFill>
              </a:rPr>
              <a:t>量程。</a:t>
            </a:r>
            <a:endParaRPr lang="zh-CN" altLang="en-US" sz="3200" b="1" dirty="0">
              <a:solidFill>
                <a:srgbClr val="0070C0"/>
              </a:solidFill>
            </a:endParaRPr>
          </a:p>
        </p:txBody>
      </p:sp>
      <p:sp>
        <p:nvSpPr>
          <p:cNvPr id="8" name="圆角矩形标注 7"/>
          <p:cNvSpPr/>
          <p:nvPr/>
        </p:nvSpPr>
        <p:spPr>
          <a:xfrm>
            <a:off x="755576" y="4952235"/>
            <a:ext cx="1828530" cy="1703851"/>
          </a:xfrm>
          <a:prstGeom prst="wedgeRoundRectCallout">
            <a:avLst>
              <a:gd name="adj1" fmla="val 77121"/>
              <a:gd name="adj2" fmla="val -10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万用表黑表笔接“地”</a:t>
            </a:r>
            <a:endParaRPr lang="zh-CN" altLang="en-US" sz="3200" b="1" dirty="0">
              <a:solidFill>
                <a:srgbClr val="0070C0"/>
              </a:solidFill>
            </a:endParaRPr>
          </a:p>
        </p:txBody>
      </p:sp>
      <p:sp>
        <p:nvSpPr>
          <p:cNvPr id="9" name="圆角矩形标注 8"/>
          <p:cNvSpPr/>
          <p:nvPr/>
        </p:nvSpPr>
        <p:spPr>
          <a:xfrm>
            <a:off x="5940152" y="5157191"/>
            <a:ext cx="2808312" cy="1199795"/>
          </a:xfrm>
          <a:prstGeom prst="wedgeRoundRectCallout">
            <a:avLst>
              <a:gd name="adj1" fmla="val -113081"/>
              <a:gd name="adj2" fmla="val -1465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万用表红表笔接“</a:t>
            </a:r>
            <a:r>
              <a:rPr lang="en-US" altLang="zh-CN" sz="3200" b="1" dirty="0" smtClean="0">
                <a:solidFill>
                  <a:srgbClr val="0070C0"/>
                </a:solidFill>
              </a:rPr>
              <a:t>+5V</a:t>
            </a:r>
            <a:r>
              <a:rPr lang="zh-CN" altLang="en-US" sz="3200" b="1" dirty="0" smtClean="0">
                <a:solidFill>
                  <a:srgbClr val="0070C0"/>
                </a:solidFill>
              </a:rPr>
              <a:t>”</a:t>
            </a:r>
            <a:endParaRPr lang="zh-CN" altLang="en-US" sz="3200" b="1" dirty="0">
              <a:solidFill>
                <a:srgbClr val="0070C0"/>
              </a:solidFill>
            </a:endParaRPr>
          </a:p>
        </p:txBody>
      </p:sp>
      <p:sp>
        <p:nvSpPr>
          <p:cNvPr id="11" name="圆角矩形标注 10"/>
          <p:cNvSpPr/>
          <p:nvPr/>
        </p:nvSpPr>
        <p:spPr>
          <a:xfrm>
            <a:off x="439214" y="2257448"/>
            <a:ext cx="2144891" cy="1703851"/>
          </a:xfrm>
          <a:prstGeom prst="wedgeRoundRectCallout">
            <a:avLst>
              <a:gd name="adj1" fmla="val 73535"/>
              <a:gd name="adj2" fmla="val -1373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万用表显示屏显示“</a:t>
            </a:r>
            <a:r>
              <a:rPr lang="en-US" altLang="zh-CN" sz="3200" b="1" dirty="0" smtClean="0">
                <a:solidFill>
                  <a:srgbClr val="0070C0"/>
                </a:solidFill>
              </a:rPr>
              <a:t>5.02</a:t>
            </a:r>
            <a:r>
              <a:rPr lang="zh-CN" altLang="en-US" sz="3200" b="1" dirty="0" smtClean="0">
                <a:solidFill>
                  <a:srgbClr val="0070C0"/>
                </a:solidFill>
              </a:rPr>
              <a:t>”</a:t>
            </a:r>
            <a:endParaRPr lang="zh-CN" altLang="en-US" sz="3200" b="1" dirty="0">
              <a:solidFill>
                <a:srgbClr val="0070C0"/>
              </a:solidFill>
            </a:endParaRPr>
          </a:p>
        </p:txBody>
      </p:sp>
    </p:spTree>
    <p:extLst>
      <p:ext uri="{BB962C8B-B14F-4D97-AF65-F5344CB8AC3E}">
        <p14:creationId xmlns:p14="http://schemas.microsoft.com/office/powerpoint/2010/main" val="311094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9"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2257448"/>
            <a:ext cx="3052665" cy="43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8. </a:t>
            </a:r>
            <a:r>
              <a:rPr lang="zh-CN" altLang="en-US" sz="3200" b="1" dirty="0" smtClean="0">
                <a:solidFill>
                  <a:srgbClr val="0070C0"/>
                </a:solidFill>
              </a:rPr>
              <a:t>典型测量实例</a:t>
            </a:r>
            <a:r>
              <a:rPr lang="en-US" altLang="zh-CN" sz="3200" b="1" dirty="0" smtClean="0">
                <a:solidFill>
                  <a:srgbClr val="0070C0"/>
                </a:solidFill>
              </a:rPr>
              <a:t>1</a:t>
            </a:r>
            <a:r>
              <a:rPr lang="zh-CN" altLang="en-US" sz="3200" b="1" dirty="0" smtClean="0">
                <a:solidFill>
                  <a:srgbClr val="0070C0"/>
                </a:solidFill>
              </a:rPr>
              <a:t>：直流电压的测量（续）</a:t>
            </a:r>
            <a:r>
              <a:rPr lang="en-US" altLang="zh-CN" sz="3200" b="1" dirty="0" smtClean="0">
                <a:solidFill>
                  <a:srgbClr val="0070C0"/>
                </a:solidFill>
              </a:rPr>
              <a:t> </a:t>
            </a:r>
            <a:endParaRPr lang="zh-CN" altLang="en-US" sz="3200" b="1" dirty="0">
              <a:solidFill>
                <a:srgbClr val="0070C0"/>
              </a:solidFill>
            </a:endParaRPr>
          </a:p>
        </p:txBody>
      </p:sp>
      <p:sp>
        <p:nvSpPr>
          <p:cNvPr id="10" name="圆角矩形标注 9"/>
          <p:cNvSpPr/>
          <p:nvPr/>
        </p:nvSpPr>
        <p:spPr>
          <a:xfrm>
            <a:off x="6156176" y="2276874"/>
            <a:ext cx="2592288" cy="2205956"/>
          </a:xfrm>
          <a:prstGeom prst="wedgeRoundRectCallout">
            <a:avLst>
              <a:gd name="adj1" fmla="val -86045"/>
              <a:gd name="adj2" fmla="val 2690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将量程开关切换至直流电压挡的</a:t>
            </a:r>
            <a:r>
              <a:rPr lang="en-US" altLang="zh-CN" sz="3200" b="1" dirty="0" smtClean="0">
                <a:solidFill>
                  <a:srgbClr val="0070C0"/>
                </a:solidFill>
              </a:rPr>
              <a:t>200V</a:t>
            </a:r>
            <a:r>
              <a:rPr lang="zh-CN" altLang="en-US" sz="3200" b="1" dirty="0" smtClean="0">
                <a:solidFill>
                  <a:srgbClr val="0070C0"/>
                </a:solidFill>
              </a:rPr>
              <a:t>量程。</a:t>
            </a:r>
            <a:endParaRPr lang="zh-CN" altLang="en-US" sz="3200" b="1" dirty="0">
              <a:solidFill>
                <a:srgbClr val="0070C0"/>
              </a:solidFill>
            </a:endParaRPr>
          </a:p>
        </p:txBody>
      </p:sp>
      <p:sp>
        <p:nvSpPr>
          <p:cNvPr id="8" name="圆角矩形标注 7"/>
          <p:cNvSpPr/>
          <p:nvPr/>
        </p:nvSpPr>
        <p:spPr>
          <a:xfrm>
            <a:off x="439214" y="4952235"/>
            <a:ext cx="2144892" cy="1703851"/>
          </a:xfrm>
          <a:prstGeom prst="wedgeRoundRectCallout">
            <a:avLst>
              <a:gd name="adj1" fmla="val 77121"/>
              <a:gd name="adj2" fmla="val -10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万用表黑表笔仍接“地”</a:t>
            </a:r>
            <a:endParaRPr lang="zh-CN" altLang="en-US" sz="3200" b="1" dirty="0">
              <a:solidFill>
                <a:srgbClr val="0070C0"/>
              </a:solidFill>
            </a:endParaRPr>
          </a:p>
        </p:txBody>
      </p:sp>
      <p:sp>
        <p:nvSpPr>
          <p:cNvPr id="9" name="圆角矩形标注 8"/>
          <p:cNvSpPr/>
          <p:nvPr/>
        </p:nvSpPr>
        <p:spPr>
          <a:xfrm>
            <a:off x="5940152" y="5157191"/>
            <a:ext cx="2808312" cy="1199795"/>
          </a:xfrm>
          <a:prstGeom prst="wedgeRoundRectCallout">
            <a:avLst>
              <a:gd name="adj1" fmla="val -113081"/>
              <a:gd name="adj2" fmla="val -1465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万用表红表笔仍接“</a:t>
            </a:r>
            <a:r>
              <a:rPr lang="en-US" altLang="zh-CN" sz="3200" b="1" dirty="0" smtClean="0">
                <a:solidFill>
                  <a:srgbClr val="0070C0"/>
                </a:solidFill>
              </a:rPr>
              <a:t>+5V</a:t>
            </a:r>
            <a:r>
              <a:rPr lang="zh-CN" altLang="en-US" sz="3200" b="1" dirty="0" smtClean="0">
                <a:solidFill>
                  <a:srgbClr val="0070C0"/>
                </a:solidFill>
              </a:rPr>
              <a:t>”</a:t>
            </a:r>
            <a:endParaRPr lang="zh-CN" altLang="en-US" sz="3200" b="1" dirty="0">
              <a:solidFill>
                <a:srgbClr val="0070C0"/>
              </a:solidFill>
            </a:endParaRPr>
          </a:p>
        </p:txBody>
      </p:sp>
      <p:sp>
        <p:nvSpPr>
          <p:cNvPr id="11" name="圆角矩形标注 10"/>
          <p:cNvSpPr/>
          <p:nvPr/>
        </p:nvSpPr>
        <p:spPr>
          <a:xfrm>
            <a:off x="439214" y="2257448"/>
            <a:ext cx="2144891" cy="1703851"/>
          </a:xfrm>
          <a:prstGeom prst="wedgeRoundRectCallout">
            <a:avLst>
              <a:gd name="adj1" fmla="val 73535"/>
              <a:gd name="adj2" fmla="val -1373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万用表显示屏变为“</a:t>
            </a:r>
            <a:r>
              <a:rPr lang="en-US" altLang="zh-CN" sz="3200" b="1" dirty="0" smtClean="0">
                <a:solidFill>
                  <a:srgbClr val="0070C0"/>
                </a:solidFill>
              </a:rPr>
              <a:t>05.0</a:t>
            </a:r>
            <a:r>
              <a:rPr lang="zh-CN" altLang="en-US" sz="3200" b="1" dirty="0" smtClean="0">
                <a:solidFill>
                  <a:srgbClr val="0070C0"/>
                </a:solidFill>
              </a:rPr>
              <a:t>”</a:t>
            </a:r>
            <a:endParaRPr lang="zh-CN" altLang="en-US" sz="3200" b="1" dirty="0">
              <a:solidFill>
                <a:srgbClr val="0070C0"/>
              </a:solidFill>
            </a:endParaRPr>
          </a:p>
        </p:txBody>
      </p:sp>
    </p:spTree>
    <p:extLst>
      <p:ext uri="{BB962C8B-B14F-4D97-AF65-F5344CB8AC3E}">
        <p14:creationId xmlns:p14="http://schemas.microsoft.com/office/powerpoint/2010/main" val="4484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2257448"/>
            <a:ext cx="3047975" cy="43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8. </a:t>
            </a:r>
            <a:r>
              <a:rPr lang="zh-CN" altLang="en-US" sz="3200" b="1" dirty="0" smtClean="0">
                <a:solidFill>
                  <a:srgbClr val="0070C0"/>
                </a:solidFill>
              </a:rPr>
              <a:t>典型测量实例</a:t>
            </a:r>
            <a:r>
              <a:rPr lang="en-US" altLang="zh-CN" sz="3200" b="1" dirty="0" smtClean="0">
                <a:solidFill>
                  <a:srgbClr val="0070C0"/>
                </a:solidFill>
              </a:rPr>
              <a:t>1</a:t>
            </a:r>
            <a:r>
              <a:rPr lang="zh-CN" altLang="en-US" sz="3200" b="1" dirty="0" smtClean="0">
                <a:solidFill>
                  <a:srgbClr val="0070C0"/>
                </a:solidFill>
              </a:rPr>
              <a:t>：直流电压的测量（续）</a:t>
            </a:r>
            <a:r>
              <a:rPr lang="en-US" altLang="zh-CN" sz="3200" b="1" dirty="0" smtClean="0">
                <a:solidFill>
                  <a:srgbClr val="0070C0"/>
                </a:solidFill>
              </a:rPr>
              <a:t> </a:t>
            </a:r>
            <a:endParaRPr lang="zh-CN" altLang="en-US" sz="3200" b="1" dirty="0">
              <a:solidFill>
                <a:srgbClr val="0070C0"/>
              </a:solidFill>
            </a:endParaRPr>
          </a:p>
        </p:txBody>
      </p:sp>
      <p:sp>
        <p:nvSpPr>
          <p:cNvPr id="10" name="圆角矩形标注 9"/>
          <p:cNvSpPr/>
          <p:nvPr/>
        </p:nvSpPr>
        <p:spPr>
          <a:xfrm>
            <a:off x="6156176" y="2276874"/>
            <a:ext cx="2592288" cy="2205956"/>
          </a:xfrm>
          <a:prstGeom prst="wedgeRoundRectCallout">
            <a:avLst>
              <a:gd name="adj1" fmla="val -78206"/>
              <a:gd name="adj2" fmla="val 2624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将量程开关切换至直流电压挡的</a:t>
            </a:r>
            <a:r>
              <a:rPr lang="en-US" altLang="zh-CN" sz="3200" b="1" dirty="0" smtClean="0">
                <a:solidFill>
                  <a:srgbClr val="0070C0"/>
                </a:solidFill>
              </a:rPr>
              <a:t>20V</a:t>
            </a:r>
            <a:r>
              <a:rPr lang="zh-CN" altLang="en-US" sz="3200" b="1" dirty="0" smtClean="0">
                <a:solidFill>
                  <a:srgbClr val="0070C0"/>
                </a:solidFill>
              </a:rPr>
              <a:t>量程。</a:t>
            </a:r>
            <a:endParaRPr lang="zh-CN" altLang="en-US" sz="3200" b="1" dirty="0">
              <a:solidFill>
                <a:srgbClr val="0070C0"/>
              </a:solidFill>
            </a:endParaRPr>
          </a:p>
        </p:txBody>
      </p:sp>
      <p:sp>
        <p:nvSpPr>
          <p:cNvPr id="8" name="圆角矩形标注 7"/>
          <p:cNvSpPr/>
          <p:nvPr/>
        </p:nvSpPr>
        <p:spPr>
          <a:xfrm>
            <a:off x="439214" y="4952235"/>
            <a:ext cx="2144892" cy="1703851"/>
          </a:xfrm>
          <a:prstGeom prst="wedgeRoundRectCallout">
            <a:avLst>
              <a:gd name="adj1" fmla="val 95392"/>
              <a:gd name="adj2" fmla="val 1012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万用表红表笔变</a:t>
            </a:r>
            <a:r>
              <a:rPr lang="zh-CN" altLang="en-US" sz="3200" b="1" dirty="0">
                <a:solidFill>
                  <a:srgbClr val="0070C0"/>
                </a:solidFill>
              </a:rPr>
              <a:t>为</a:t>
            </a:r>
            <a:r>
              <a:rPr lang="zh-CN" altLang="en-US" sz="3200" b="1" dirty="0" smtClean="0">
                <a:solidFill>
                  <a:srgbClr val="0070C0"/>
                </a:solidFill>
              </a:rPr>
              <a:t>接“地”</a:t>
            </a:r>
            <a:endParaRPr lang="zh-CN" altLang="en-US" sz="3200" b="1" dirty="0">
              <a:solidFill>
                <a:srgbClr val="0070C0"/>
              </a:solidFill>
            </a:endParaRPr>
          </a:p>
        </p:txBody>
      </p:sp>
      <p:sp>
        <p:nvSpPr>
          <p:cNvPr id="9" name="圆角矩形标注 8"/>
          <p:cNvSpPr/>
          <p:nvPr/>
        </p:nvSpPr>
        <p:spPr>
          <a:xfrm>
            <a:off x="5940152" y="5157191"/>
            <a:ext cx="2808312" cy="1199795"/>
          </a:xfrm>
          <a:prstGeom prst="wedgeRoundRectCallout">
            <a:avLst>
              <a:gd name="adj1" fmla="val -94992"/>
              <a:gd name="adj2" fmla="val -497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万用表黑表笔变为接“</a:t>
            </a:r>
            <a:r>
              <a:rPr lang="en-US" altLang="zh-CN" sz="3200" b="1" dirty="0" smtClean="0">
                <a:solidFill>
                  <a:srgbClr val="0070C0"/>
                </a:solidFill>
              </a:rPr>
              <a:t>+5V</a:t>
            </a:r>
            <a:r>
              <a:rPr lang="zh-CN" altLang="en-US" sz="3200" b="1" dirty="0" smtClean="0">
                <a:solidFill>
                  <a:srgbClr val="0070C0"/>
                </a:solidFill>
              </a:rPr>
              <a:t>”</a:t>
            </a:r>
            <a:endParaRPr lang="zh-CN" altLang="en-US" sz="3200" b="1" dirty="0">
              <a:solidFill>
                <a:srgbClr val="0070C0"/>
              </a:solidFill>
            </a:endParaRPr>
          </a:p>
        </p:txBody>
      </p:sp>
      <p:sp>
        <p:nvSpPr>
          <p:cNvPr id="11" name="圆角矩形标注 10"/>
          <p:cNvSpPr/>
          <p:nvPr/>
        </p:nvSpPr>
        <p:spPr>
          <a:xfrm>
            <a:off x="439214" y="2257448"/>
            <a:ext cx="2144891" cy="1703851"/>
          </a:xfrm>
          <a:prstGeom prst="wedgeRoundRectCallout">
            <a:avLst>
              <a:gd name="adj1" fmla="val 73535"/>
              <a:gd name="adj2" fmla="val -1373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万用表显示屏变为“</a:t>
            </a:r>
            <a:r>
              <a:rPr lang="en-US" altLang="zh-CN" sz="3200" b="1" dirty="0">
                <a:solidFill>
                  <a:srgbClr val="0070C0"/>
                </a:solidFill>
              </a:rPr>
              <a:t>-</a:t>
            </a:r>
            <a:r>
              <a:rPr lang="en-US" altLang="zh-CN" sz="3200" b="1" dirty="0" smtClean="0">
                <a:solidFill>
                  <a:srgbClr val="0070C0"/>
                </a:solidFill>
              </a:rPr>
              <a:t>5.00</a:t>
            </a:r>
            <a:r>
              <a:rPr lang="zh-CN" altLang="en-US" sz="3200" b="1" dirty="0" smtClean="0">
                <a:solidFill>
                  <a:srgbClr val="0070C0"/>
                </a:solidFill>
              </a:rPr>
              <a:t>”</a:t>
            </a:r>
            <a:endParaRPr lang="zh-CN" altLang="en-US" sz="3200" b="1" dirty="0">
              <a:solidFill>
                <a:srgbClr val="0070C0"/>
              </a:solidFill>
            </a:endParaRPr>
          </a:p>
        </p:txBody>
      </p:sp>
    </p:spTree>
    <p:extLst>
      <p:ext uri="{BB962C8B-B14F-4D97-AF65-F5344CB8AC3E}">
        <p14:creationId xmlns:p14="http://schemas.microsoft.com/office/powerpoint/2010/main" val="350231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9"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2257448"/>
            <a:ext cx="3021384" cy="43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8. </a:t>
            </a:r>
            <a:r>
              <a:rPr lang="zh-CN" altLang="en-US" sz="3200" b="1" dirty="0" smtClean="0">
                <a:solidFill>
                  <a:srgbClr val="0070C0"/>
                </a:solidFill>
              </a:rPr>
              <a:t>典型测量实例</a:t>
            </a:r>
            <a:r>
              <a:rPr lang="en-US" altLang="zh-CN" sz="3200" b="1" dirty="0" smtClean="0">
                <a:solidFill>
                  <a:srgbClr val="0070C0"/>
                </a:solidFill>
              </a:rPr>
              <a:t>1</a:t>
            </a:r>
            <a:r>
              <a:rPr lang="zh-CN" altLang="en-US" sz="3200" b="1" dirty="0" smtClean="0">
                <a:solidFill>
                  <a:srgbClr val="0070C0"/>
                </a:solidFill>
              </a:rPr>
              <a:t>：直流电压的测量（续）</a:t>
            </a:r>
            <a:r>
              <a:rPr lang="en-US" altLang="zh-CN" sz="3200" b="1" dirty="0" smtClean="0">
                <a:solidFill>
                  <a:srgbClr val="0070C0"/>
                </a:solidFill>
              </a:rPr>
              <a:t> </a:t>
            </a:r>
            <a:endParaRPr lang="zh-CN" altLang="en-US" sz="3200" b="1" dirty="0">
              <a:solidFill>
                <a:srgbClr val="0070C0"/>
              </a:solidFill>
            </a:endParaRPr>
          </a:p>
        </p:txBody>
      </p:sp>
      <p:sp>
        <p:nvSpPr>
          <p:cNvPr id="10" name="圆角矩形标注 9"/>
          <p:cNvSpPr/>
          <p:nvPr/>
        </p:nvSpPr>
        <p:spPr>
          <a:xfrm>
            <a:off x="6156176" y="2276874"/>
            <a:ext cx="2592288" cy="2205956"/>
          </a:xfrm>
          <a:prstGeom prst="wedgeRoundRectCallout">
            <a:avLst>
              <a:gd name="adj1" fmla="val -90524"/>
              <a:gd name="adj2" fmla="val 3742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将量程开关拨至直流电压挡的</a:t>
            </a:r>
            <a:r>
              <a:rPr lang="en-US" altLang="zh-CN" sz="3200" b="1" dirty="0" smtClean="0">
                <a:solidFill>
                  <a:srgbClr val="0070C0"/>
                </a:solidFill>
              </a:rPr>
              <a:t>20V</a:t>
            </a:r>
            <a:r>
              <a:rPr lang="zh-CN" altLang="en-US" sz="3200" b="1" dirty="0" smtClean="0">
                <a:solidFill>
                  <a:srgbClr val="0070C0"/>
                </a:solidFill>
              </a:rPr>
              <a:t>量程。</a:t>
            </a:r>
            <a:endParaRPr lang="zh-CN" altLang="en-US" sz="3200" b="1" dirty="0">
              <a:solidFill>
                <a:srgbClr val="0070C0"/>
              </a:solidFill>
            </a:endParaRPr>
          </a:p>
        </p:txBody>
      </p:sp>
      <p:sp>
        <p:nvSpPr>
          <p:cNvPr id="8" name="圆角矩形标注 7"/>
          <p:cNvSpPr/>
          <p:nvPr/>
        </p:nvSpPr>
        <p:spPr>
          <a:xfrm>
            <a:off x="755576" y="4952235"/>
            <a:ext cx="1828530" cy="1703851"/>
          </a:xfrm>
          <a:prstGeom prst="wedgeRoundRectCallout">
            <a:avLst>
              <a:gd name="adj1" fmla="val 91409"/>
              <a:gd name="adj2" fmla="val 2204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万用表黑表笔接“地”</a:t>
            </a:r>
            <a:endParaRPr lang="zh-CN" altLang="en-US" sz="3200" b="1" dirty="0">
              <a:solidFill>
                <a:srgbClr val="0070C0"/>
              </a:solidFill>
            </a:endParaRPr>
          </a:p>
        </p:txBody>
      </p:sp>
      <p:sp>
        <p:nvSpPr>
          <p:cNvPr id="9" name="圆角矩形标注 8"/>
          <p:cNvSpPr/>
          <p:nvPr/>
        </p:nvSpPr>
        <p:spPr>
          <a:xfrm>
            <a:off x="5940152" y="5157191"/>
            <a:ext cx="2808312" cy="1199795"/>
          </a:xfrm>
          <a:prstGeom prst="wedgeRoundRectCallout">
            <a:avLst>
              <a:gd name="adj1" fmla="val -108429"/>
              <a:gd name="adj2" fmla="val 3252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万用表红表笔接“</a:t>
            </a:r>
            <a:r>
              <a:rPr lang="en-US" altLang="zh-CN" sz="3200" b="1" dirty="0">
                <a:solidFill>
                  <a:srgbClr val="0070C0"/>
                </a:solidFill>
              </a:rPr>
              <a:t>-</a:t>
            </a:r>
            <a:r>
              <a:rPr lang="en-US" altLang="zh-CN" sz="3200" b="1" dirty="0" smtClean="0">
                <a:solidFill>
                  <a:srgbClr val="0070C0"/>
                </a:solidFill>
              </a:rPr>
              <a:t>5V</a:t>
            </a:r>
            <a:r>
              <a:rPr lang="zh-CN" altLang="en-US" sz="3200" b="1" dirty="0" smtClean="0">
                <a:solidFill>
                  <a:srgbClr val="0070C0"/>
                </a:solidFill>
              </a:rPr>
              <a:t>”</a:t>
            </a:r>
            <a:endParaRPr lang="zh-CN" altLang="en-US" sz="3200" b="1" dirty="0">
              <a:solidFill>
                <a:srgbClr val="0070C0"/>
              </a:solidFill>
            </a:endParaRPr>
          </a:p>
        </p:txBody>
      </p:sp>
      <p:sp>
        <p:nvSpPr>
          <p:cNvPr id="11" name="圆角矩形标注 10"/>
          <p:cNvSpPr/>
          <p:nvPr/>
        </p:nvSpPr>
        <p:spPr>
          <a:xfrm>
            <a:off x="439214" y="2257448"/>
            <a:ext cx="2144891" cy="1703851"/>
          </a:xfrm>
          <a:prstGeom prst="wedgeRoundRectCallout">
            <a:avLst>
              <a:gd name="adj1" fmla="val 83009"/>
              <a:gd name="adj2" fmla="val -947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万用表显示屏显示“</a:t>
            </a:r>
            <a:r>
              <a:rPr lang="en-US" altLang="zh-CN" sz="3200" b="1" dirty="0" smtClean="0">
                <a:solidFill>
                  <a:srgbClr val="0070C0"/>
                </a:solidFill>
              </a:rPr>
              <a:t>-4.90</a:t>
            </a:r>
            <a:r>
              <a:rPr lang="zh-CN" altLang="en-US" sz="3200" b="1" dirty="0" smtClean="0">
                <a:solidFill>
                  <a:srgbClr val="0070C0"/>
                </a:solidFill>
              </a:rPr>
              <a:t>”</a:t>
            </a:r>
            <a:endParaRPr lang="zh-CN" altLang="en-US" sz="3200" b="1" dirty="0">
              <a:solidFill>
                <a:srgbClr val="0070C0"/>
              </a:solidFill>
            </a:endParaRPr>
          </a:p>
        </p:txBody>
      </p:sp>
    </p:spTree>
    <p:extLst>
      <p:ext uri="{BB962C8B-B14F-4D97-AF65-F5344CB8AC3E}">
        <p14:creationId xmlns:p14="http://schemas.microsoft.com/office/powerpoint/2010/main" val="378573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9"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1" y="2257448"/>
            <a:ext cx="3004014" cy="43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8. </a:t>
            </a:r>
            <a:r>
              <a:rPr lang="zh-CN" altLang="en-US" sz="3200" b="1" dirty="0" smtClean="0">
                <a:solidFill>
                  <a:srgbClr val="0070C0"/>
                </a:solidFill>
              </a:rPr>
              <a:t>典型测量实例</a:t>
            </a:r>
            <a:r>
              <a:rPr lang="en-US" altLang="zh-CN" sz="3200" b="1" dirty="0" smtClean="0">
                <a:solidFill>
                  <a:srgbClr val="0070C0"/>
                </a:solidFill>
              </a:rPr>
              <a:t>1</a:t>
            </a:r>
            <a:r>
              <a:rPr lang="zh-CN" altLang="en-US" sz="3200" b="1" dirty="0" smtClean="0">
                <a:solidFill>
                  <a:srgbClr val="0070C0"/>
                </a:solidFill>
              </a:rPr>
              <a:t>：直流电压的测量（续）</a:t>
            </a:r>
            <a:r>
              <a:rPr lang="en-US" altLang="zh-CN" sz="3200" b="1" dirty="0" smtClean="0">
                <a:solidFill>
                  <a:srgbClr val="0070C0"/>
                </a:solidFill>
              </a:rPr>
              <a:t> </a:t>
            </a:r>
            <a:endParaRPr lang="zh-CN" altLang="en-US" sz="3200" b="1" dirty="0">
              <a:solidFill>
                <a:srgbClr val="0070C0"/>
              </a:solidFill>
            </a:endParaRPr>
          </a:p>
        </p:txBody>
      </p:sp>
      <p:sp>
        <p:nvSpPr>
          <p:cNvPr id="10" name="圆角矩形标注 9"/>
          <p:cNvSpPr/>
          <p:nvPr/>
        </p:nvSpPr>
        <p:spPr>
          <a:xfrm>
            <a:off x="6156176" y="2276874"/>
            <a:ext cx="2592288" cy="2205956"/>
          </a:xfrm>
          <a:prstGeom prst="wedgeRoundRectCallout">
            <a:avLst>
              <a:gd name="adj1" fmla="val -78206"/>
              <a:gd name="adj2" fmla="val 2361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将量程开关切换至直流电压挡的</a:t>
            </a:r>
            <a:r>
              <a:rPr lang="en-US" altLang="zh-CN" sz="3200" b="1" dirty="0" smtClean="0">
                <a:solidFill>
                  <a:srgbClr val="0070C0"/>
                </a:solidFill>
              </a:rPr>
              <a:t>200V</a:t>
            </a:r>
            <a:r>
              <a:rPr lang="zh-CN" altLang="en-US" sz="3200" b="1" dirty="0" smtClean="0">
                <a:solidFill>
                  <a:srgbClr val="0070C0"/>
                </a:solidFill>
              </a:rPr>
              <a:t>量程。</a:t>
            </a:r>
            <a:endParaRPr lang="zh-CN" altLang="en-US" sz="3200" b="1" dirty="0">
              <a:solidFill>
                <a:srgbClr val="0070C0"/>
              </a:solidFill>
            </a:endParaRPr>
          </a:p>
        </p:txBody>
      </p:sp>
      <p:sp>
        <p:nvSpPr>
          <p:cNvPr id="8" name="圆角矩形标注 7"/>
          <p:cNvSpPr/>
          <p:nvPr/>
        </p:nvSpPr>
        <p:spPr>
          <a:xfrm>
            <a:off x="439214" y="4952235"/>
            <a:ext cx="2144892" cy="1703851"/>
          </a:xfrm>
          <a:prstGeom prst="wedgeRoundRectCallout">
            <a:avLst>
              <a:gd name="adj1" fmla="val 95469"/>
              <a:gd name="adj2" fmla="val 671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万用表黑表笔仍接“地”</a:t>
            </a:r>
            <a:endParaRPr lang="zh-CN" altLang="en-US" sz="3200" b="1" dirty="0">
              <a:solidFill>
                <a:srgbClr val="0070C0"/>
              </a:solidFill>
            </a:endParaRPr>
          </a:p>
        </p:txBody>
      </p:sp>
      <p:sp>
        <p:nvSpPr>
          <p:cNvPr id="9" name="圆角矩形标注 8"/>
          <p:cNvSpPr/>
          <p:nvPr/>
        </p:nvSpPr>
        <p:spPr>
          <a:xfrm>
            <a:off x="5940152" y="5157191"/>
            <a:ext cx="2808312" cy="1199795"/>
          </a:xfrm>
          <a:prstGeom prst="wedgeRoundRectCallout">
            <a:avLst>
              <a:gd name="adj1" fmla="val -99126"/>
              <a:gd name="adj2" fmla="val 833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万用表红表笔仍接“</a:t>
            </a:r>
            <a:r>
              <a:rPr lang="en-US" altLang="zh-CN" sz="3200" b="1" dirty="0">
                <a:solidFill>
                  <a:srgbClr val="0070C0"/>
                </a:solidFill>
              </a:rPr>
              <a:t>-</a:t>
            </a:r>
            <a:r>
              <a:rPr lang="en-US" altLang="zh-CN" sz="3200" b="1" dirty="0" smtClean="0">
                <a:solidFill>
                  <a:srgbClr val="0070C0"/>
                </a:solidFill>
              </a:rPr>
              <a:t>5V</a:t>
            </a:r>
            <a:r>
              <a:rPr lang="zh-CN" altLang="en-US" sz="3200" b="1" dirty="0" smtClean="0">
                <a:solidFill>
                  <a:srgbClr val="0070C0"/>
                </a:solidFill>
              </a:rPr>
              <a:t>”</a:t>
            </a:r>
            <a:endParaRPr lang="zh-CN" altLang="en-US" sz="3200" b="1" dirty="0">
              <a:solidFill>
                <a:srgbClr val="0070C0"/>
              </a:solidFill>
            </a:endParaRPr>
          </a:p>
        </p:txBody>
      </p:sp>
      <p:sp>
        <p:nvSpPr>
          <p:cNvPr id="11" name="圆角矩形标注 10"/>
          <p:cNvSpPr/>
          <p:nvPr/>
        </p:nvSpPr>
        <p:spPr>
          <a:xfrm>
            <a:off x="439214" y="2257448"/>
            <a:ext cx="2144891" cy="1703851"/>
          </a:xfrm>
          <a:prstGeom prst="wedgeRoundRectCallout">
            <a:avLst>
              <a:gd name="adj1" fmla="val 83009"/>
              <a:gd name="adj2" fmla="val -947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万用表显示屏显示“</a:t>
            </a:r>
            <a:r>
              <a:rPr lang="en-US" altLang="zh-CN" sz="3200" b="1" dirty="0" smtClean="0">
                <a:solidFill>
                  <a:srgbClr val="0070C0"/>
                </a:solidFill>
              </a:rPr>
              <a:t>-04.8</a:t>
            </a:r>
            <a:r>
              <a:rPr lang="zh-CN" altLang="en-US" sz="3200" b="1" dirty="0" smtClean="0">
                <a:solidFill>
                  <a:srgbClr val="0070C0"/>
                </a:solidFill>
              </a:rPr>
              <a:t>”</a:t>
            </a:r>
            <a:endParaRPr lang="zh-CN" altLang="en-US" sz="3200" b="1" dirty="0">
              <a:solidFill>
                <a:srgbClr val="0070C0"/>
              </a:solidFill>
            </a:endParaRPr>
          </a:p>
        </p:txBody>
      </p:sp>
    </p:spTree>
    <p:extLst>
      <p:ext uri="{BB962C8B-B14F-4D97-AF65-F5344CB8AC3E}">
        <p14:creationId xmlns:p14="http://schemas.microsoft.com/office/powerpoint/2010/main" val="245634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1" y="2257448"/>
            <a:ext cx="3004014" cy="43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8. </a:t>
            </a:r>
            <a:r>
              <a:rPr lang="zh-CN" altLang="en-US" sz="3200" b="1" dirty="0" smtClean="0">
                <a:solidFill>
                  <a:srgbClr val="0070C0"/>
                </a:solidFill>
              </a:rPr>
              <a:t>典型测量实例</a:t>
            </a:r>
            <a:r>
              <a:rPr lang="en-US" altLang="zh-CN" sz="3200" b="1" dirty="0" smtClean="0">
                <a:solidFill>
                  <a:srgbClr val="0070C0"/>
                </a:solidFill>
              </a:rPr>
              <a:t>1</a:t>
            </a:r>
            <a:r>
              <a:rPr lang="zh-CN" altLang="en-US" sz="3200" b="1" dirty="0" smtClean="0">
                <a:solidFill>
                  <a:srgbClr val="0070C0"/>
                </a:solidFill>
              </a:rPr>
              <a:t>：直流电压的测量（续）</a:t>
            </a:r>
            <a:r>
              <a:rPr lang="en-US" altLang="zh-CN" sz="3200" b="1" dirty="0" smtClean="0">
                <a:solidFill>
                  <a:srgbClr val="0070C0"/>
                </a:solidFill>
              </a:rPr>
              <a:t> </a:t>
            </a:r>
            <a:endParaRPr lang="zh-CN" altLang="en-US" sz="3200" b="1" dirty="0">
              <a:solidFill>
                <a:srgbClr val="0070C0"/>
              </a:solidFill>
            </a:endParaRPr>
          </a:p>
        </p:txBody>
      </p:sp>
      <p:sp>
        <p:nvSpPr>
          <p:cNvPr id="10" name="圆角矩形标注 9"/>
          <p:cNvSpPr/>
          <p:nvPr/>
        </p:nvSpPr>
        <p:spPr>
          <a:xfrm>
            <a:off x="6156176" y="2276874"/>
            <a:ext cx="2592288" cy="2205956"/>
          </a:xfrm>
          <a:prstGeom prst="wedgeRoundRectCallout">
            <a:avLst>
              <a:gd name="adj1" fmla="val -80446"/>
              <a:gd name="adj2" fmla="val 2032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将量程开关切换至直流电压挡的</a:t>
            </a:r>
            <a:r>
              <a:rPr lang="en-US" altLang="zh-CN" sz="3200" b="1" dirty="0" smtClean="0">
                <a:solidFill>
                  <a:srgbClr val="0070C0"/>
                </a:solidFill>
              </a:rPr>
              <a:t>20V</a:t>
            </a:r>
            <a:r>
              <a:rPr lang="zh-CN" altLang="en-US" sz="3200" b="1" dirty="0" smtClean="0">
                <a:solidFill>
                  <a:srgbClr val="0070C0"/>
                </a:solidFill>
              </a:rPr>
              <a:t>量程。</a:t>
            </a:r>
            <a:endParaRPr lang="zh-CN" altLang="en-US" sz="3200" b="1" dirty="0">
              <a:solidFill>
                <a:srgbClr val="0070C0"/>
              </a:solidFill>
            </a:endParaRPr>
          </a:p>
        </p:txBody>
      </p:sp>
      <p:sp>
        <p:nvSpPr>
          <p:cNvPr id="8" name="圆角矩形标注 7"/>
          <p:cNvSpPr/>
          <p:nvPr/>
        </p:nvSpPr>
        <p:spPr>
          <a:xfrm>
            <a:off x="439214" y="4952235"/>
            <a:ext cx="2144892" cy="1703851"/>
          </a:xfrm>
          <a:prstGeom prst="wedgeRoundRectCallout">
            <a:avLst>
              <a:gd name="adj1" fmla="val 95469"/>
              <a:gd name="adj2" fmla="val 671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万用表红表笔变</a:t>
            </a:r>
            <a:r>
              <a:rPr lang="zh-CN" altLang="en-US" sz="3200" b="1" dirty="0">
                <a:solidFill>
                  <a:srgbClr val="0070C0"/>
                </a:solidFill>
              </a:rPr>
              <a:t>为</a:t>
            </a:r>
            <a:r>
              <a:rPr lang="zh-CN" altLang="en-US" sz="3200" b="1" dirty="0" smtClean="0">
                <a:solidFill>
                  <a:srgbClr val="0070C0"/>
                </a:solidFill>
              </a:rPr>
              <a:t>接“地”</a:t>
            </a:r>
            <a:endParaRPr lang="zh-CN" altLang="en-US" sz="3200" b="1" dirty="0">
              <a:solidFill>
                <a:srgbClr val="0070C0"/>
              </a:solidFill>
            </a:endParaRPr>
          </a:p>
        </p:txBody>
      </p:sp>
      <p:sp>
        <p:nvSpPr>
          <p:cNvPr id="9" name="圆角矩形标注 8"/>
          <p:cNvSpPr/>
          <p:nvPr/>
        </p:nvSpPr>
        <p:spPr>
          <a:xfrm>
            <a:off x="5940152" y="5157191"/>
            <a:ext cx="2808312" cy="1199795"/>
          </a:xfrm>
          <a:prstGeom prst="wedgeRoundRectCallout">
            <a:avLst>
              <a:gd name="adj1" fmla="val -102227"/>
              <a:gd name="adj2" fmla="val -1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万用表黑表笔变</a:t>
            </a:r>
            <a:r>
              <a:rPr lang="zh-CN" altLang="en-US" sz="3200" b="1" dirty="0">
                <a:solidFill>
                  <a:srgbClr val="0070C0"/>
                </a:solidFill>
              </a:rPr>
              <a:t>为</a:t>
            </a:r>
            <a:r>
              <a:rPr lang="zh-CN" altLang="en-US" sz="3200" b="1" dirty="0" smtClean="0">
                <a:solidFill>
                  <a:srgbClr val="0070C0"/>
                </a:solidFill>
              </a:rPr>
              <a:t>接“</a:t>
            </a:r>
            <a:r>
              <a:rPr lang="en-US" altLang="zh-CN" sz="3200" b="1" dirty="0">
                <a:solidFill>
                  <a:srgbClr val="0070C0"/>
                </a:solidFill>
              </a:rPr>
              <a:t>-</a:t>
            </a:r>
            <a:r>
              <a:rPr lang="en-US" altLang="zh-CN" sz="3200" b="1" dirty="0" smtClean="0">
                <a:solidFill>
                  <a:srgbClr val="0070C0"/>
                </a:solidFill>
              </a:rPr>
              <a:t>5V</a:t>
            </a:r>
            <a:r>
              <a:rPr lang="zh-CN" altLang="en-US" sz="3200" b="1" dirty="0" smtClean="0">
                <a:solidFill>
                  <a:srgbClr val="0070C0"/>
                </a:solidFill>
              </a:rPr>
              <a:t>”</a:t>
            </a:r>
            <a:endParaRPr lang="zh-CN" altLang="en-US" sz="3200" b="1" dirty="0">
              <a:solidFill>
                <a:srgbClr val="0070C0"/>
              </a:solidFill>
            </a:endParaRPr>
          </a:p>
        </p:txBody>
      </p:sp>
      <p:sp>
        <p:nvSpPr>
          <p:cNvPr id="11" name="圆角矩形标注 10"/>
          <p:cNvSpPr/>
          <p:nvPr/>
        </p:nvSpPr>
        <p:spPr>
          <a:xfrm>
            <a:off x="439214" y="2257448"/>
            <a:ext cx="2144891" cy="1703851"/>
          </a:xfrm>
          <a:prstGeom prst="wedgeRoundRectCallout">
            <a:avLst>
              <a:gd name="adj1" fmla="val 83009"/>
              <a:gd name="adj2" fmla="val -947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万用表显示屏显示“</a:t>
            </a:r>
            <a:r>
              <a:rPr lang="en-US" altLang="zh-CN" sz="3200" b="1" dirty="0" smtClean="0">
                <a:solidFill>
                  <a:srgbClr val="0070C0"/>
                </a:solidFill>
              </a:rPr>
              <a:t>4.92</a:t>
            </a:r>
            <a:r>
              <a:rPr lang="zh-CN" altLang="en-US" sz="3200" b="1" dirty="0" smtClean="0">
                <a:solidFill>
                  <a:srgbClr val="0070C0"/>
                </a:solidFill>
              </a:rPr>
              <a:t>”</a:t>
            </a:r>
            <a:endParaRPr lang="zh-CN" altLang="en-US" sz="3200" b="1" dirty="0">
              <a:solidFill>
                <a:srgbClr val="0070C0"/>
              </a:solidFill>
            </a:endParaRPr>
          </a:p>
        </p:txBody>
      </p:sp>
    </p:spTree>
    <p:extLst>
      <p:ext uri="{BB962C8B-B14F-4D97-AF65-F5344CB8AC3E}">
        <p14:creationId xmlns:p14="http://schemas.microsoft.com/office/powerpoint/2010/main" val="179444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9"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1" y="2284874"/>
            <a:ext cx="3021384" cy="4371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8. </a:t>
            </a:r>
            <a:r>
              <a:rPr lang="zh-CN" altLang="en-US" sz="3200" b="1" dirty="0" smtClean="0">
                <a:solidFill>
                  <a:srgbClr val="0070C0"/>
                </a:solidFill>
              </a:rPr>
              <a:t>典型测量实例</a:t>
            </a:r>
            <a:r>
              <a:rPr lang="en-US" altLang="zh-CN" sz="3200" b="1" dirty="0" smtClean="0">
                <a:solidFill>
                  <a:srgbClr val="0070C0"/>
                </a:solidFill>
              </a:rPr>
              <a:t>1</a:t>
            </a:r>
            <a:r>
              <a:rPr lang="zh-CN" altLang="en-US" sz="3200" b="1" dirty="0" smtClean="0">
                <a:solidFill>
                  <a:srgbClr val="0070C0"/>
                </a:solidFill>
              </a:rPr>
              <a:t>：直流电压的测量（续）</a:t>
            </a:r>
            <a:r>
              <a:rPr lang="en-US" altLang="zh-CN" sz="3200" b="1" dirty="0" smtClean="0">
                <a:solidFill>
                  <a:srgbClr val="0070C0"/>
                </a:solidFill>
              </a:rPr>
              <a:t> </a:t>
            </a:r>
            <a:endParaRPr lang="zh-CN" altLang="en-US" sz="3200" b="1" dirty="0">
              <a:solidFill>
                <a:srgbClr val="0070C0"/>
              </a:solidFill>
            </a:endParaRPr>
          </a:p>
        </p:txBody>
      </p:sp>
      <p:sp>
        <p:nvSpPr>
          <p:cNvPr id="10" name="圆角矩形标注 9"/>
          <p:cNvSpPr/>
          <p:nvPr/>
        </p:nvSpPr>
        <p:spPr>
          <a:xfrm>
            <a:off x="6156176" y="2276874"/>
            <a:ext cx="2592288" cy="2205956"/>
          </a:xfrm>
          <a:prstGeom prst="wedgeRoundRectCallout">
            <a:avLst>
              <a:gd name="adj1" fmla="val -92204"/>
              <a:gd name="adj2" fmla="val 3348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将量程开关拨至直流电压挡的</a:t>
            </a:r>
            <a:r>
              <a:rPr lang="en-US" altLang="zh-CN" sz="3200" b="1" dirty="0" smtClean="0">
                <a:solidFill>
                  <a:srgbClr val="0070C0"/>
                </a:solidFill>
              </a:rPr>
              <a:t>20V</a:t>
            </a:r>
            <a:r>
              <a:rPr lang="zh-CN" altLang="en-US" sz="3200" b="1" dirty="0" smtClean="0">
                <a:solidFill>
                  <a:srgbClr val="0070C0"/>
                </a:solidFill>
              </a:rPr>
              <a:t>量程。</a:t>
            </a:r>
            <a:endParaRPr lang="zh-CN" altLang="en-US" sz="3200" b="1" dirty="0">
              <a:solidFill>
                <a:srgbClr val="0070C0"/>
              </a:solidFill>
            </a:endParaRPr>
          </a:p>
        </p:txBody>
      </p:sp>
      <p:sp>
        <p:nvSpPr>
          <p:cNvPr id="8" name="圆角矩形标注 7"/>
          <p:cNvSpPr/>
          <p:nvPr/>
        </p:nvSpPr>
        <p:spPr>
          <a:xfrm>
            <a:off x="755576" y="4952235"/>
            <a:ext cx="1828530" cy="1703851"/>
          </a:xfrm>
          <a:prstGeom prst="wedgeRoundRectCallout">
            <a:avLst>
              <a:gd name="adj1" fmla="val 89821"/>
              <a:gd name="adj2" fmla="val 1863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万用表黑表笔接“地”</a:t>
            </a:r>
            <a:endParaRPr lang="zh-CN" altLang="en-US" sz="3200" b="1" dirty="0">
              <a:solidFill>
                <a:srgbClr val="0070C0"/>
              </a:solidFill>
            </a:endParaRPr>
          </a:p>
        </p:txBody>
      </p:sp>
      <p:sp>
        <p:nvSpPr>
          <p:cNvPr id="9" name="圆角矩形标注 8"/>
          <p:cNvSpPr/>
          <p:nvPr/>
        </p:nvSpPr>
        <p:spPr>
          <a:xfrm>
            <a:off x="5940152" y="5157191"/>
            <a:ext cx="2808312" cy="1199795"/>
          </a:xfrm>
          <a:prstGeom prst="wedgeRoundRectCallout">
            <a:avLst>
              <a:gd name="adj1" fmla="val -108430"/>
              <a:gd name="adj2" fmla="val 4099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万用表红表笔接“</a:t>
            </a:r>
            <a:r>
              <a:rPr lang="en-US" altLang="zh-CN" sz="3200" b="1" dirty="0" smtClean="0">
                <a:solidFill>
                  <a:srgbClr val="0070C0"/>
                </a:solidFill>
              </a:rPr>
              <a:t>+15V</a:t>
            </a:r>
            <a:r>
              <a:rPr lang="zh-CN" altLang="en-US" sz="3200" b="1" dirty="0" smtClean="0">
                <a:solidFill>
                  <a:srgbClr val="0070C0"/>
                </a:solidFill>
              </a:rPr>
              <a:t>”</a:t>
            </a:r>
            <a:endParaRPr lang="zh-CN" altLang="en-US" sz="3200" b="1" dirty="0">
              <a:solidFill>
                <a:srgbClr val="0070C0"/>
              </a:solidFill>
            </a:endParaRPr>
          </a:p>
        </p:txBody>
      </p:sp>
      <p:sp>
        <p:nvSpPr>
          <p:cNvPr id="11" name="圆角矩形标注 10"/>
          <p:cNvSpPr/>
          <p:nvPr/>
        </p:nvSpPr>
        <p:spPr>
          <a:xfrm>
            <a:off x="439214" y="2257448"/>
            <a:ext cx="2144891" cy="1703851"/>
          </a:xfrm>
          <a:prstGeom prst="wedgeRoundRectCallout">
            <a:avLst>
              <a:gd name="adj1" fmla="val 87069"/>
              <a:gd name="adj2" fmla="val -862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万用表显示屏显示“</a:t>
            </a:r>
            <a:r>
              <a:rPr lang="en-US" altLang="zh-CN" sz="3200" b="1" dirty="0" smtClean="0">
                <a:solidFill>
                  <a:srgbClr val="0070C0"/>
                </a:solidFill>
              </a:rPr>
              <a:t>14.99</a:t>
            </a:r>
            <a:r>
              <a:rPr lang="zh-CN" altLang="en-US" sz="3200" b="1" dirty="0" smtClean="0">
                <a:solidFill>
                  <a:srgbClr val="0070C0"/>
                </a:solidFill>
              </a:rPr>
              <a:t>”</a:t>
            </a:r>
            <a:endParaRPr lang="zh-CN" altLang="en-US" sz="3200" b="1" dirty="0">
              <a:solidFill>
                <a:srgbClr val="0070C0"/>
              </a:solidFill>
            </a:endParaRPr>
          </a:p>
        </p:txBody>
      </p:sp>
    </p:spTree>
    <p:extLst>
      <p:ext uri="{BB962C8B-B14F-4D97-AF65-F5344CB8AC3E}">
        <p14:creationId xmlns:p14="http://schemas.microsoft.com/office/powerpoint/2010/main" val="130674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9"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2" y="2257448"/>
            <a:ext cx="3005112" cy="439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8. </a:t>
            </a:r>
            <a:r>
              <a:rPr lang="zh-CN" altLang="en-US" sz="3200" b="1" dirty="0" smtClean="0">
                <a:solidFill>
                  <a:srgbClr val="0070C0"/>
                </a:solidFill>
              </a:rPr>
              <a:t>典型测量实例</a:t>
            </a:r>
            <a:r>
              <a:rPr lang="en-US" altLang="zh-CN" sz="3200" b="1" dirty="0" smtClean="0">
                <a:solidFill>
                  <a:srgbClr val="0070C0"/>
                </a:solidFill>
              </a:rPr>
              <a:t>1</a:t>
            </a:r>
            <a:r>
              <a:rPr lang="zh-CN" altLang="en-US" sz="3200" b="1" dirty="0" smtClean="0">
                <a:solidFill>
                  <a:srgbClr val="0070C0"/>
                </a:solidFill>
              </a:rPr>
              <a:t>：直流电压的测量（续）</a:t>
            </a:r>
            <a:r>
              <a:rPr lang="en-US" altLang="zh-CN" sz="3200" b="1" dirty="0" smtClean="0">
                <a:solidFill>
                  <a:srgbClr val="0070C0"/>
                </a:solidFill>
              </a:rPr>
              <a:t> </a:t>
            </a:r>
            <a:endParaRPr lang="zh-CN" altLang="en-US" sz="3200" b="1" dirty="0">
              <a:solidFill>
                <a:srgbClr val="0070C0"/>
              </a:solidFill>
            </a:endParaRPr>
          </a:p>
        </p:txBody>
      </p:sp>
      <p:sp>
        <p:nvSpPr>
          <p:cNvPr id="10" name="圆角矩形标注 9"/>
          <p:cNvSpPr/>
          <p:nvPr/>
        </p:nvSpPr>
        <p:spPr>
          <a:xfrm>
            <a:off x="6156176" y="2276874"/>
            <a:ext cx="2592288" cy="2205956"/>
          </a:xfrm>
          <a:prstGeom prst="wedgeRoundRectCallout">
            <a:avLst>
              <a:gd name="adj1" fmla="val -79326"/>
              <a:gd name="adj2" fmla="val 2229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将量程开关切换至直流电压挡的</a:t>
            </a:r>
            <a:r>
              <a:rPr lang="en-US" altLang="zh-CN" sz="3200" b="1" dirty="0" smtClean="0">
                <a:solidFill>
                  <a:srgbClr val="0070C0"/>
                </a:solidFill>
              </a:rPr>
              <a:t>200V</a:t>
            </a:r>
            <a:r>
              <a:rPr lang="zh-CN" altLang="en-US" sz="3200" b="1" dirty="0" smtClean="0">
                <a:solidFill>
                  <a:srgbClr val="0070C0"/>
                </a:solidFill>
              </a:rPr>
              <a:t>量程。</a:t>
            </a:r>
            <a:endParaRPr lang="zh-CN" altLang="en-US" sz="3200" b="1" dirty="0">
              <a:solidFill>
                <a:srgbClr val="0070C0"/>
              </a:solidFill>
            </a:endParaRPr>
          </a:p>
        </p:txBody>
      </p:sp>
      <p:sp>
        <p:nvSpPr>
          <p:cNvPr id="8" name="圆角矩形标注 7"/>
          <p:cNvSpPr/>
          <p:nvPr/>
        </p:nvSpPr>
        <p:spPr>
          <a:xfrm>
            <a:off x="439214" y="4952235"/>
            <a:ext cx="2144892" cy="1703851"/>
          </a:xfrm>
          <a:prstGeom prst="wedgeRoundRectCallout">
            <a:avLst>
              <a:gd name="adj1" fmla="val 89821"/>
              <a:gd name="adj2" fmla="val 1863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万用表黑表笔仍接“地”</a:t>
            </a:r>
            <a:endParaRPr lang="zh-CN" altLang="en-US" sz="3200" b="1" dirty="0">
              <a:solidFill>
                <a:srgbClr val="0070C0"/>
              </a:solidFill>
            </a:endParaRPr>
          </a:p>
        </p:txBody>
      </p:sp>
      <p:sp>
        <p:nvSpPr>
          <p:cNvPr id="9" name="圆角矩形标注 8"/>
          <p:cNvSpPr/>
          <p:nvPr/>
        </p:nvSpPr>
        <p:spPr>
          <a:xfrm>
            <a:off x="5940152" y="5157191"/>
            <a:ext cx="2808312" cy="1199795"/>
          </a:xfrm>
          <a:prstGeom prst="wedgeRoundRectCallout">
            <a:avLst>
              <a:gd name="adj1" fmla="val -108430"/>
              <a:gd name="adj2" fmla="val 4099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万用表红表笔仍接“</a:t>
            </a:r>
            <a:r>
              <a:rPr lang="en-US" altLang="zh-CN" sz="3200" b="1" dirty="0" smtClean="0">
                <a:solidFill>
                  <a:srgbClr val="0070C0"/>
                </a:solidFill>
              </a:rPr>
              <a:t>+15V</a:t>
            </a:r>
            <a:r>
              <a:rPr lang="zh-CN" altLang="en-US" sz="3200" b="1" dirty="0" smtClean="0">
                <a:solidFill>
                  <a:srgbClr val="0070C0"/>
                </a:solidFill>
              </a:rPr>
              <a:t>”</a:t>
            </a:r>
            <a:endParaRPr lang="zh-CN" altLang="en-US" sz="3200" b="1" dirty="0">
              <a:solidFill>
                <a:srgbClr val="0070C0"/>
              </a:solidFill>
            </a:endParaRPr>
          </a:p>
        </p:txBody>
      </p:sp>
      <p:sp>
        <p:nvSpPr>
          <p:cNvPr id="11" name="圆角矩形标注 10"/>
          <p:cNvSpPr/>
          <p:nvPr/>
        </p:nvSpPr>
        <p:spPr>
          <a:xfrm>
            <a:off x="439214" y="2257448"/>
            <a:ext cx="2144891" cy="1703851"/>
          </a:xfrm>
          <a:prstGeom prst="wedgeRoundRectCallout">
            <a:avLst>
              <a:gd name="adj1" fmla="val 87069"/>
              <a:gd name="adj2" fmla="val -862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万用表显示屏变为“</a:t>
            </a:r>
            <a:r>
              <a:rPr lang="en-US" altLang="zh-CN" sz="3200" b="1" dirty="0" smtClean="0">
                <a:solidFill>
                  <a:srgbClr val="0070C0"/>
                </a:solidFill>
              </a:rPr>
              <a:t>1</a:t>
            </a:r>
            <a:r>
              <a:rPr lang="en-US" altLang="zh-CN" sz="3200" b="1" dirty="0">
                <a:solidFill>
                  <a:srgbClr val="0070C0"/>
                </a:solidFill>
              </a:rPr>
              <a:t>5</a:t>
            </a:r>
            <a:r>
              <a:rPr lang="en-US" altLang="zh-CN" sz="3200" b="1" dirty="0" smtClean="0">
                <a:solidFill>
                  <a:srgbClr val="0070C0"/>
                </a:solidFill>
              </a:rPr>
              <a:t>.0</a:t>
            </a:r>
            <a:r>
              <a:rPr lang="zh-CN" altLang="en-US" sz="3200" b="1" dirty="0" smtClean="0">
                <a:solidFill>
                  <a:srgbClr val="0070C0"/>
                </a:solidFill>
              </a:rPr>
              <a:t>”</a:t>
            </a:r>
            <a:endParaRPr lang="zh-CN" altLang="en-US" sz="3200" b="1" dirty="0">
              <a:solidFill>
                <a:srgbClr val="0070C0"/>
              </a:solidFill>
            </a:endParaRPr>
          </a:p>
        </p:txBody>
      </p:sp>
    </p:spTree>
    <p:extLst>
      <p:ext uri="{BB962C8B-B14F-4D97-AF65-F5344CB8AC3E}">
        <p14:creationId xmlns:p14="http://schemas.microsoft.com/office/powerpoint/2010/main" val="56400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5400" b="1" dirty="0" smtClean="0"/>
              <a:t>实验箱简介（续）</a:t>
            </a:r>
            <a:endParaRPr lang="zh-CN" altLang="en-US" sz="54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6" name="TextBox 5"/>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3.</a:t>
            </a:r>
            <a:r>
              <a:rPr lang="zh-CN" altLang="en-US" sz="3200" b="1" dirty="0" smtClean="0">
                <a:solidFill>
                  <a:srgbClr val="0070C0"/>
                </a:solidFill>
              </a:rPr>
              <a:t>电源总开关（位于实验箱的左上角）</a:t>
            </a:r>
            <a:endParaRPr lang="zh-CN" altLang="en-US" sz="3200" b="1" dirty="0">
              <a:solidFill>
                <a:srgbClr val="0070C0"/>
              </a:solidFill>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4" y="2141567"/>
            <a:ext cx="3628730" cy="4239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圆角矩形标注 8"/>
          <p:cNvSpPr/>
          <p:nvPr/>
        </p:nvSpPr>
        <p:spPr>
          <a:xfrm>
            <a:off x="4324987" y="2205767"/>
            <a:ext cx="4392488" cy="1943314"/>
          </a:xfrm>
          <a:prstGeom prst="wedgeRoundRectCallout">
            <a:avLst>
              <a:gd name="adj1" fmla="val -89247"/>
              <a:gd name="adj2" fmla="val 3556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t>        </a:t>
            </a:r>
            <a:r>
              <a:rPr lang="zh-CN" altLang="en-US" sz="3200" b="1" dirty="0" smtClean="0">
                <a:solidFill>
                  <a:srgbClr val="0070C0"/>
                </a:solidFill>
              </a:rPr>
              <a:t>当开关置于</a:t>
            </a:r>
            <a:r>
              <a:rPr lang="en-US" altLang="zh-CN" sz="3200" b="1" dirty="0" smtClean="0">
                <a:solidFill>
                  <a:srgbClr val="0070C0"/>
                </a:solidFill>
              </a:rPr>
              <a:t>“</a:t>
            </a:r>
            <a:r>
              <a:rPr lang="zh-CN" altLang="en-US" sz="3200" b="1" dirty="0" smtClean="0">
                <a:solidFill>
                  <a:srgbClr val="0070C0"/>
                </a:solidFill>
              </a:rPr>
              <a:t>开</a:t>
            </a:r>
            <a:r>
              <a:rPr lang="en-US" altLang="zh-CN" sz="3200" b="1" dirty="0" smtClean="0">
                <a:solidFill>
                  <a:srgbClr val="0070C0"/>
                </a:solidFill>
              </a:rPr>
              <a:t>”</a:t>
            </a:r>
            <a:r>
              <a:rPr lang="zh-CN" altLang="en-US" sz="3200" b="1" dirty="0" smtClean="0">
                <a:solidFill>
                  <a:srgbClr val="0070C0"/>
                </a:solidFill>
              </a:rPr>
              <a:t>的状态，红色指示灯亮，整个实验箱处于通电的工作状态。</a:t>
            </a:r>
            <a:endParaRPr lang="zh-CN" altLang="en-US" sz="3200" b="1" dirty="0">
              <a:solidFill>
                <a:srgbClr val="0070C0"/>
              </a:solidFill>
            </a:endParaRPr>
          </a:p>
        </p:txBody>
      </p:sp>
      <p:sp>
        <p:nvSpPr>
          <p:cNvPr id="10" name="圆角矩形标注 9"/>
          <p:cNvSpPr/>
          <p:nvPr/>
        </p:nvSpPr>
        <p:spPr>
          <a:xfrm>
            <a:off x="4355976" y="4346195"/>
            <a:ext cx="4392488" cy="2035134"/>
          </a:xfrm>
          <a:prstGeom prst="wedgeRoundRectCallout">
            <a:avLst>
              <a:gd name="adj1" fmla="val -65786"/>
              <a:gd name="adj2" fmla="val -5201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t>        </a:t>
            </a:r>
            <a:r>
              <a:rPr lang="zh-CN" altLang="en-US" sz="3200" b="1" dirty="0" smtClean="0">
                <a:solidFill>
                  <a:srgbClr val="0070C0"/>
                </a:solidFill>
              </a:rPr>
              <a:t>当开关置于</a:t>
            </a:r>
            <a:r>
              <a:rPr lang="en-US" altLang="zh-CN" sz="3200" b="1" dirty="0" smtClean="0">
                <a:solidFill>
                  <a:srgbClr val="0070C0"/>
                </a:solidFill>
              </a:rPr>
              <a:t>“</a:t>
            </a:r>
            <a:r>
              <a:rPr lang="zh-CN" altLang="en-US" sz="3200" b="1" dirty="0" smtClean="0">
                <a:solidFill>
                  <a:srgbClr val="0070C0"/>
                </a:solidFill>
              </a:rPr>
              <a:t>关</a:t>
            </a:r>
            <a:r>
              <a:rPr lang="en-US" altLang="zh-CN" sz="3200" b="1" dirty="0" smtClean="0">
                <a:solidFill>
                  <a:srgbClr val="0070C0"/>
                </a:solidFill>
              </a:rPr>
              <a:t>”</a:t>
            </a:r>
            <a:r>
              <a:rPr lang="zh-CN" altLang="en-US" sz="3200" b="1" dirty="0" smtClean="0">
                <a:solidFill>
                  <a:srgbClr val="0070C0"/>
                </a:solidFill>
              </a:rPr>
              <a:t>的状态，红色指示灯灭，整个实验箱处于断电的工作状态。</a:t>
            </a:r>
            <a:endParaRPr lang="zh-CN" altLang="en-US" sz="3200" b="1" dirty="0">
              <a:solidFill>
                <a:srgbClr val="0070C0"/>
              </a:solidFill>
            </a:endParaRPr>
          </a:p>
        </p:txBody>
      </p:sp>
    </p:spTree>
    <p:extLst>
      <p:ext uri="{BB962C8B-B14F-4D97-AF65-F5344CB8AC3E}">
        <p14:creationId xmlns:p14="http://schemas.microsoft.com/office/powerpoint/2010/main" val="328151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2" y="2257448"/>
            <a:ext cx="2880318" cy="439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8. </a:t>
            </a:r>
            <a:r>
              <a:rPr lang="zh-CN" altLang="en-US" sz="3200" b="1" dirty="0" smtClean="0">
                <a:solidFill>
                  <a:srgbClr val="0070C0"/>
                </a:solidFill>
              </a:rPr>
              <a:t>典型测量实例</a:t>
            </a:r>
            <a:r>
              <a:rPr lang="en-US" altLang="zh-CN" sz="3200" b="1" dirty="0" smtClean="0">
                <a:solidFill>
                  <a:srgbClr val="0070C0"/>
                </a:solidFill>
              </a:rPr>
              <a:t>1</a:t>
            </a:r>
            <a:r>
              <a:rPr lang="zh-CN" altLang="en-US" sz="3200" b="1" dirty="0" smtClean="0">
                <a:solidFill>
                  <a:srgbClr val="0070C0"/>
                </a:solidFill>
              </a:rPr>
              <a:t>：直流电压的测量（续）</a:t>
            </a:r>
            <a:r>
              <a:rPr lang="en-US" altLang="zh-CN" sz="3200" b="1" dirty="0" smtClean="0">
                <a:solidFill>
                  <a:srgbClr val="0070C0"/>
                </a:solidFill>
              </a:rPr>
              <a:t> </a:t>
            </a:r>
            <a:endParaRPr lang="zh-CN" altLang="en-US" sz="3200" b="1" dirty="0">
              <a:solidFill>
                <a:srgbClr val="0070C0"/>
              </a:solidFill>
            </a:endParaRPr>
          </a:p>
        </p:txBody>
      </p:sp>
      <p:sp>
        <p:nvSpPr>
          <p:cNvPr id="10" name="圆角矩形标注 9"/>
          <p:cNvSpPr/>
          <p:nvPr/>
        </p:nvSpPr>
        <p:spPr>
          <a:xfrm>
            <a:off x="6156176" y="2276874"/>
            <a:ext cx="2592288" cy="2205956"/>
          </a:xfrm>
          <a:prstGeom prst="wedgeRoundRectCallout">
            <a:avLst>
              <a:gd name="adj1" fmla="val -79326"/>
              <a:gd name="adj2" fmla="val 2229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将量程开关切换至直流电压挡的</a:t>
            </a:r>
            <a:r>
              <a:rPr lang="en-US" altLang="zh-CN" sz="3200" b="1" dirty="0" smtClean="0">
                <a:solidFill>
                  <a:srgbClr val="0070C0"/>
                </a:solidFill>
              </a:rPr>
              <a:t>20V</a:t>
            </a:r>
            <a:r>
              <a:rPr lang="zh-CN" altLang="en-US" sz="3200" b="1" dirty="0" smtClean="0">
                <a:solidFill>
                  <a:srgbClr val="0070C0"/>
                </a:solidFill>
              </a:rPr>
              <a:t>量程。</a:t>
            </a:r>
            <a:endParaRPr lang="zh-CN" altLang="en-US" sz="3200" b="1" dirty="0">
              <a:solidFill>
                <a:srgbClr val="0070C0"/>
              </a:solidFill>
            </a:endParaRPr>
          </a:p>
        </p:txBody>
      </p:sp>
      <p:sp>
        <p:nvSpPr>
          <p:cNvPr id="8" name="圆角矩形标注 7"/>
          <p:cNvSpPr/>
          <p:nvPr/>
        </p:nvSpPr>
        <p:spPr>
          <a:xfrm>
            <a:off x="439214" y="4952235"/>
            <a:ext cx="2144892" cy="1703851"/>
          </a:xfrm>
          <a:prstGeom prst="wedgeRoundRectCallout">
            <a:avLst>
              <a:gd name="adj1" fmla="val 89821"/>
              <a:gd name="adj2" fmla="val 1863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a:t>
            </a:r>
            <a:r>
              <a:rPr lang="zh-CN" altLang="en-US" sz="3200" b="1" dirty="0">
                <a:solidFill>
                  <a:srgbClr val="0070C0"/>
                </a:solidFill>
              </a:rPr>
              <a:t>红</a:t>
            </a:r>
            <a:r>
              <a:rPr lang="zh-CN" altLang="en-US" sz="3200" b="1" dirty="0" smtClean="0">
                <a:solidFill>
                  <a:srgbClr val="0070C0"/>
                </a:solidFill>
              </a:rPr>
              <a:t>表笔变</a:t>
            </a:r>
            <a:r>
              <a:rPr lang="zh-CN" altLang="en-US" sz="3200" b="1" dirty="0">
                <a:solidFill>
                  <a:srgbClr val="0070C0"/>
                </a:solidFill>
              </a:rPr>
              <a:t>为</a:t>
            </a:r>
            <a:r>
              <a:rPr lang="zh-CN" altLang="en-US" sz="3200" b="1" dirty="0" smtClean="0">
                <a:solidFill>
                  <a:srgbClr val="0070C0"/>
                </a:solidFill>
              </a:rPr>
              <a:t>接“地”</a:t>
            </a:r>
            <a:endParaRPr lang="zh-CN" altLang="en-US" sz="3200" b="1" dirty="0">
              <a:solidFill>
                <a:srgbClr val="0070C0"/>
              </a:solidFill>
            </a:endParaRPr>
          </a:p>
        </p:txBody>
      </p:sp>
      <p:sp>
        <p:nvSpPr>
          <p:cNvPr id="9" name="圆角矩形标注 8"/>
          <p:cNvSpPr/>
          <p:nvPr/>
        </p:nvSpPr>
        <p:spPr>
          <a:xfrm>
            <a:off x="5776914" y="5157191"/>
            <a:ext cx="2971550" cy="1199795"/>
          </a:xfrm>
          <a:prstGeom prst="wedgeRoundRectCallout">
            <a:avLst>
              <a:gd name="adj1" fmla="val -91335"/>
              <a:gd name="adj2" fmla="val 2768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万用表黑表笔变</a:t>
            </a:r>
            <a:r>
              <a:rPr lang="zh-CN" altLang="en-US" sz="3200" b="1" dirty="0">
                <a:solidFill>
                  <a:srgbClr val="0070C0"/>
                </a:solidFill>
              </a:rPr>
              <a:t>为</a:t>
            </a:r>
            <a:r>
              <a:rPr lang="zh-CN" altLang="en-US" sz="3200" b="1" dirty="0" smtClean="0">
                <a:solidFill>
                  <a:srgbClr val="0070C0"/>
                </a:solidFill>
              </a:rPr>
              <a:t>接“</a:t>
            </a:r>
            <a:r>
              <a:rPr lang="en-US" altLang="zh-CN" sz="3200" b="1" dirty="0" smtClean="0">
                <a:solidFill>
                  <a:srgbClr val="0070C0"/>
                </a:solidFill>
              </a:rPr>
              <a:t>+15V</a:t>
            </a:r>
            <a:r>
              <a:rPr lang="zh-CN" altLang="en-US" sz="3200" b="1" dirty="0" smtClean="0">
                <a:solidFill>
                  <a:srgbClr val="0070C0"/>
                </a:solidFill>
              </a:rPr>
              <a:t>”</a:t>
            </a:r>
            <a:endParaRPr lang="zh-CN" altLang="en-US" sz="3200" b="1" dirty="0">
              <a:solidFill>
                <a:srgbClr val="0070C0"/>
              </a:solidFill>
            </a:endParaRPr>
          </a:p>
        </p:txBody>
      </p:sp>
      <p:sp>
        <p:nvSpPr>
          <p:cNvPr id="11" name="圆角矩形标注 10"/>
          <p:cNvSpPr/>
          <p:nvPr/>
        </p:nvSpPr>
        <p:spPr>
          <a:xfrm>
            <a:off x="439214" y="2257448"/>
            <a:ext cx="2144891" cy="1703851"/>
          </a:xfrm>
          <a:prstGeom prst="wedgeRoundRectCallout">
            <a:avLst>
              <a:gd name="adj1" fmla="val 87069"/>
              <a:gd name="adj2" fmla="val -862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万用表显示屏变为“</a:t>
            </a:r>
            <a:r>
              <a:rPr lang="en-US" altLang="zh-CN" sz="3200" b="1" dirty="0" smtClean="0">
                <a:solidFill>
                  <a:srgbClr val="0070C0"/>
                </a:solidFill>
              </a:rPr>
              <a:t>-14.96</a:t>
            </a:r>
            <a:r>
              <a:rPr lang="zh-CN" altLang="en-US" sz="3200" b="1" dirty="0" smtClean="0">
                <a:solidFill>
                  <a:srgbClr val="0070C0"/>
                </a:solidFill>
              </a:rPr>
              <a:t>”</a:t>
            </a:r>
            <a:endParaRPr lang="zh-CN" altLang="en-US" sz="3200" b="1" dirty="0">
              <a:solidFill>
                <a:srgbClr val="0070C0"/>
              </a:solidFill>
            </a:endParaRPr>
          </a:p>
        </p:txBody>
      </p:sp>
    </p:spTree>
    <p:extLst>
      <p:ext uri="{BB962C8B-B14F-4D97-AF65-F5344CB8AC3E}">
        <p14:creationId xmlns:p14="http://schemas.microsoft.com/office/powerpoint/2010/main" val="390487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9"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1" y="2284874"/>
            <a:ext cx="2988599" cy="4371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8. </a:t>
            </a:r>
            <a:r>
              <a:rPr lang="zh-CN" altLang="en-US" sz="3200" b="1" dirty="0" smtClean="0">
                <a:solidFill>
                  <a:srgbClr val="0070C0"/>
                </a:solidFill>
              </a:rPr>
              <a:t>典型测量实例</a:t>
            </a:r>
            <a:r>
              <a:rPr lang="en-US" altLang="zh-CN" sz="3200" b="1" dirty="0" smtClean="0">
                <a:solidFill>
                  <a:srgbClr val="0070C0"/>
                </a:solidFill>
              </a:rPr>
              <a:t>1</a:t>
            </a:r>
            <a:r>
              <a:rPr lang="zh-CN" altLang="en-US" sz="3200" b="1" dirty="0" smtClean="0">
                <a:solidFill>
                  <a:srgbClr val="0070C0"/>
                </a:solidFill>
              </a:rPr>
              <a:t>：直流电压的测量（续）</a:t>
            </a:r>
            <a:r>
              <a:rPr lang="en-US" altLang="zh-CN" sz="3200" b="1" dirty="0" smtClean="0">
                <a:solidFill>
                  <a:srgbClr val="0070C0"/>
                </a:solidFill>
              </a:rPr>
              <a:t> </a:t>
            </a:r>
            <a:endParaRPr lang="zh-CN" altLang="en-US" sz="3200" b="1" dirty="0">
              <a:solidFill>
                <a:srgbClr val="0070C0"/>
              </a:solidFill>
            </a:endParaRPr>
          </a:p>
        </p:txBody>
      </p:sp>
      <p:sp>
        <p:nvSpPr>
          <p:cNvPr id="10" name="圆角矩形标注 9"/>
          <p:cNvSpPr/>
          <p:nvPr/>
        </p:nvSpPr>
        <p:spPr>
          <a:xfrm>
            <a:off x="6156176" y="2276874"/>
            <a:ext cx="2592288" cy="2205956"/>
          </a:xfrm>
          <a:prstGeom prst="wedgeRoundRectCallout">
            <a:avLst>
              <a:gd name="adj1" fmla="val -86605"/>
              <a:gd name="adj2" fmla="val 3216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将量程开关拨至直流电压挡的</a:t>
            </a:r>
            <a:r>
              <a:rPr lang="en-US" altLang="zh-CN" sz="3200" b="1" dirty="0" smtClean="0">
                <a:solidFill>
                  <a:srgbClr val="0070C0"/>
                </a:solidFill>
              </a:rPr>
              <a:t>20V</a:t>
            </a:r>
            <a:r>
              <a:rPr lang="zh-CN" altLang="en-US" sz="3200" b="1" dirty="0" smtClean="0">
                <a:solidFill>
                  <a:srgbClr val="0070C0"/>
                </a:solidFill>
              </a:rPr>
              <a:t>量程。</a:t>
            </a:r>
            <a:endParaRPr lang="zh-CN" altLang="en-US" sz="3200" b="1" dirty="0">
              <a:solidFill>
                <a:srgbClr val="0070C0"/>
              </a:solidFill>
            </a:endParaRPr>
          </a:p>
        </p:txBody>
      </p:sp>
      <p:sp>
        <p:nvSpPr>
          <p:cNvPr id="8" name="圆角矩形标注 7"/>
          <p:cNvSpPr/>
          <p:nvPr/>
        </p:nvSpPr>
        <p:spPr>
          <a:xfrm>
            <a:off x="755576" y="4952235"/>
            <a:ext cx="1828530" cy="1703851"/>
          </a:xfrm>
          <a:prstGeom prst="wedgeRoundRectCallout">
            <a:avLst>
              <a:gd name="adj1" fmla="val 89821"/>
              <a:gd name="adj2" fmla="val 1863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万用表黑表笔接“地”</a:t>
            </a:r>
            <a:endParaRPr lang="zh-CN" altLang="en-US" sz="3200" b="1" dirty="0">
              <a:solidFill>
                <a:srgbClr val="0070C0"/>
              </a:solidFill>
            </a:endParaRPr>
          </a:p>
        </p:txBody>
      </p:sp>
      <p:sp>
        <p:nvSpPr>
          <p:cNvPr id="9" name="圆角矩形标注 8"/>
          <p:cNvSpPr/>
          <p:nvPr/>
        </p:nvSpPr>
        <p:spPr>
          <a:xfrm>
            <a:off x="5940152" y="5157191"/>
            <a:ext cx="2808312" cy="1199795"/>
          </a:xfrm>
          <a:prstGeom prst="wedgeRoundRectCallout">
            <a:avLst>
              <a:gd name="adj1" fmla="val -108430"/>
              <a:gd name="adj2" fmla="val 4704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万用表红表笔接“</a:t>
            </a:r>
            <a:r>
              <a:rPr lang="en-US" altLang="zh-CN" sz="3200" b="1" dirty="0">
                <a:solidFill>
                  <a:srgbClr val="0070C0"/>
                </a:solidFill>
              </a:rPr>
              <a:t>-</a:t>
            </a:r>
            <a:r>
              <a:rPr lang="en-US" altLang="zh-CN" sz="3200" b="1" dirty="0" smtClean="0">
                <a:solidFill>
                  <a:srgbClr val="0070C0"/>
                </a:solidFill>
              </a:rPr>
              <a:t>15V</a:t>
            </a:r>
            <a:r>
              <a:rPr lang="zh-CN" altLang="en-US" sz="3200" b="1" dirty="0" smtClean="0">
                <a:solidFill>
                  <a:srgbClr val="0070C0"/>
                </a:solidFill>
              </a:rPr>
              <a:t>”</a:t>
            </a:r>
            <a:endParaRPr lang="zh-CN" altLang="en-US" sz="3200" b="1" dirty="0">
              <a:solidFill>
                <a:srgbClr val="0070C0"/>
              </a:solidFill>
            </a:endParaRPr>
          </a:p>
        </p:txBody>
      </p:sp>
      <p:sp>
        <p:nvSpPr>
          <p:cNvPr id="11" name="圆角矩形标注 10"/>
          <p:cNvSpPr/>
          <p:nvPr/>
        </p:nvSpPr>
        <p:spPr>
          <a:xfrm>
            <a:off x="439214" y="2257448"/>
            <a:ext cx="2144891" cy="1703851"/>
          </a:xfrm>
          <a:prstGeom prst="wedgeRoundRectCallout">
            <a:avLst>
              <a:gd name="adj1" fmla="val 77595"/>
              <a:gd name="adj2" fmla="val -691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万用表显示屏显示“</a:t>
            </a:r>
            <a:r>
              <a:rPr lang="en-US" altLang="zh-CN" sz="3200" b="1" dirty="0" smtClean="0">
                <a:solidFill>
                  <a:srgbClr val="0070C0"/>
                </a:solidFill>
              </a:rPr>
              <a:t>-15.31</a:t>
            </a:r>
            <a:r>
              <a:rPr lang="zh-CN" altLang="en-US" sz="3200" b="1" dirty="0" smtClean="0">
                <a:solidFill>
                  <a:srgbClr val="0070C0"/>
                </a:solidFill>
              </a:rPr>
              <a:t>”</a:t>
            </a:r>
            <a:endParaRPr lang="zh-CN" altLang="en-US" sz="3200" b="1" dirty="0">
              <a:solidFill>
                <a:srgbClr val="0070C0"/>
              </a:solidFill>
            </a:endParaRPr>
          </a:p>
        </p:txBody>
      </p:sp>
    </p:spTree>
    <p:extLst>
      <p:ext uri="{BB962C8B-B14F-4D97-AF65-F5344CB8AC3E}">
        <p14:creationId xmlns:p14="http://schemas.microsoft.com/office/powerpoint/2010/main" val="318163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9" grpId="0" animBg="1"/>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1" y="2257449"/>
            <a:ext cx="2995587" cy="43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8. </a:t>
            </a:r>
            <a:r>
              <a:rPr lang="zh-CN" altLang="en-US" sz="3200" b="1" dirty="0" smtClean="0">
                <a:solidFill>
                  <a:srgbClr val="0070C0"/>
                </a:solidFill>
              </a:rPr>
              <a:t>典型测量实例</a:t>
            </a:r>
            <a:r>
              <a:rPr lang="en-US" altLang="zh-CN" sz="3200" b="1" dirty="0" smtClean="0">
                <a:solidFill>
                  <a:srgbClr val="0070C0"/>
                </a:solidFill>
              </a:rPr>
              <a:t>1</a:t>
            </a:r>
            <a:r>
              <a:rPr lang="zh-CN" altLang="en-US" sz="3200" b="1" dirty="0" smtClean="0">
                <a:solidFill>
                  <a:srgbClr val="0070C0"/>
                </a:solidFill>
              </a:rPr>
              <a:t>：直流电压的测量（续）</a:t>
            </a:r>
            <a:r>
              <a:rPr lang="en-US" altLang="zh-CN" sz="3200" b="1" dirty="0" smtClean="0">
                <a:solidFill>
                  <a:srgbClr val="0070C0"/>
                </a:solidFill>
              </a:rPr>
              <a:t> </a:t>
            </a:r>
            <a:endParaRPr lang="zh-CN" altLang="en-US" sz="3200" b="1" dirty="0">
              <a:solidFill>
                <a:srgbClr val="0070C0"/>
              </a:solidFill>
            </a:endParaRPr>
          </a:p>
        </p:txBody>
      </p:sp>
      <p:sp>
        <p:nvSpPr>
          <p:cNvPr id="10" name="圆角矩形标注 9"/>
          <p:cNvSpPr/>
          <p:nvPr/>
        </p:nvSpPr>
        <p:spPr>
          <a:xfrm>
            <a:off x="6156176" y="2276874"/>
            <a:ext cx="2592288" cy="2205956"/>
          </a:xfrm>
          <a:prstGeom prst="wedgeRoundRectCallout">
            <a:avLst>
              <a:gd name="adj1" fmla="val -78766"/>
              <a:gd name="adj2" fmla="val 1834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将量程开关切</a:t>
            </a:r>
            <a:r>
              <a:rPr lang="zh-CN" altLang="en-US" sz="3200" b="1" dirty="0">
                <a:solidFill>
                  <a:srgbClr val="0070C0"/>
                </a:solidFill>
              </a:rPr>
              <a:t>换</a:t>
            </a:r>
            <a:r>
              <a:rPr lang="zh-CN" altLang="en-US" sz="3200" b="1" dirty="0" smtClean="0">
                <a:solidFill>
                  <a:srgbClr val="0070C0"/>
                </a:solidFill>
              </a:rPr>
              <a:t>至直流电压挡的</a:t>
            </a:r>
            <a:r>
              <a:rPr lang="en-US" altLang="zh-CN" sz="3200" b="1" dirty="0" smtClean="0">
                <a:solidFill>
                  <a:srgbClr val="0070C0"/>
                </a:solidFill>
              </a:rPr>
              <a:t>200V</a:t>
            </a:r>
            <a:r>
              <a:rPr lang="zh-CN" altLang="en-US" sz="3200" b="1" dirty="0" smtClean="0">
                <a:solidFill>
                  <a:srgbClr val="0070C0"/>
                </a:solidFill>
              </a:rPr>
              <a:t>量程。</a:t>
            </a:r>
            <a:endParaRPr lang="zh-CN" altLang="en-US" sz="3200" b="1" dirty="0">
              <a:solidFill>
                <a:srgbClr val="0070C0"/>
              </a:solidFill>
            </a:endParaRPr>
          </a:p>
        </p:txBody>
      </p:sp>
      <p:sp>
        <p:nvSpPr>
          <p:cNvPr id="8" name="圆角矩形标注 7"/>
          <p:cNvSpPr/>
          <p:nvPr/>
        </p:nvSpPr>
        <p:spPr>
          <a:xfrm>
            <a:off x="439214" y="4952235"/>
            <a:ext cx="2144892" cy="1703851"/>
          </a:xfrm>
          <a:prstGeom prst="wedgeRoundRectCallout">
            <a:avLst>
              <a:gd name="adj1" fmla="val 89821"/>
              <a:gd name="adj2" fmla="val 1863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万用表黑表笔仍接“地”</a:t>
            </a:r>
            <a:endParaRPr lang="zh-CN" altLang="en-US" sz="3200" b="1" dirty="0">
              <a:solidFill>
                <a:srgbClr val="0070C0"/>
              </a:solidFill>
            </a:endParaRPr>
          </a:p>
        </p:txBody>
      </p:sp>
      <p:sp>
        <p:nvSpPr>
          <p:cNvPr id="9" name="圆角矩形标注 8"/>
          <p:cNvSpPr/>
          <p:nvPr/>
        </p:nvSpPr>
        <p:spPr>
          <a:xfrm>
            <a:off x="5940152" y="5157191"/>
            <a:ext cx="2808312" cy="1199795"/>
          </a:xfrm>
          <a:prstGeom prst="wedgeRoundRectCallout">
            <a:avLst>
              <a:gd name="adj1" fmla="val -108430"/>
              <a:gd name="adj2" fmla="val 4704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万用表红表笔仍接“</a:t>
            </a:r>
            <a:r>
              <a:rPr lang="en-US" altLang="zh-CN" sz="3200" b="1" dirty="0">
                <a:solidFill>
                  <a:srgbClr val="0070C0"/>
                </a:solidFill>
              </a:rPr>
              <a:t>-</a:t>
            </a:r>
            <a:r>
              <a:rPr lang="en-US" altLang="zh-CN" sz="3200" b="1" dirty="0" smtClean="0">
                <a:solidFill>
                  <a:srgbClr val="0070C0"/>
                </a:solidFill>
              </a:rPr>
              <a:t>15V</a:t>
            </a:r>
            <a:r>
              <a:rPr lang="zh-CN" altLang="en-US" sz="3200" b="1" dirty="0" smtClean="0">
                <a:solidFill>
                  <a:srgbClr val="0070C0"/>
                </a:solidFill>
              </a:rPr>
              <a:t>”</a:t>
            </a:r>
            <a:endParaRPr lang="zh-CN" altLang="en-US" sz="3200" b="1" dirty="0">
              <a:solidFill>
                <a:srgbClr val="0070C0"/>
              </a:solidFill>
            </a:endParaRPr>
          </a:p>
        </p:txBody>
      </p:sp>
      <p:sp>
        <p:nvSpPr>
          <p:cNvPr id="11" name="圆角矩形标注 10"/>
          <p:cNvSpPr/>
          <p:nvPr/>
        </p:nvSpPr>
        <p:spPr>
          <a:xfrm>
            <a:off x="439214" y="2257448"/>
            <a:ext cx="2144891" cy="1703851"/>
          </a:xfrm>
          <a:prstGeom prst="wedgeRoundRectCallout">
            <a:avLst>
              <a:gd name="adj1" fmla="val 76919"/>
              <a:gd name="adj2" fmla="val -1799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万用表显示屏显示“</a:t>
            </a:r>
            <a:r>
              <a:rPr lang="en-US" altLang="zh-CN" sz="3200" b="1" dirty="0" smtClean="0">
                <a:solidFill>
                  <a:srgbClr val="0070C0"/>
                </a:solidFill>
              </a:rPr>
              <a:t>-15.2</a:t>
            </a:r>
            <a:r>
              <a:rPr lang="zh-CN" altLang="en-US" sz="3200" b="1" dirty="0" smtClean="0">
                <a:solidFill>
                  <a:srgbClr val="0070C0"/>
                </a:solidFill>
              </a:rPr>
              <a:t>”</a:t>
            </a:r>
            <a:endParaRPr lang="zh-CN" altLang="en-US" sz="3200" b="1" dirty="0">
              <a:solidFill>
                <a:srgbClr val="0070C0"/>
              </a:solidFill>
            </a:endParaRPr>
          </a:p>
        </p:txBody>
      </p:sp>
    </p:spTree>
    <p:extLst>
      <p:ext uri="{BB962C8B-B14F-4D97-AF65-F5344CB8AC3E}">
        <p14:creationId xmlns:p14="http://schemas.microsoft.com/office/powerpoint/2010/main" val="122331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1" y="2257448"/>
            <a:ext cx="3047974" cy="43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8. </a:t>
            </a:r>
            <a:r>
              <a:rPr lang="zh-CN" altLang="en-US" sz="3200" b="1" dirty="0" smtClean="0">
                <a:solidFill>
                  <a:srgbClr val="0070C0"/>
                </a:solidFill>
              </a:rPr>
              <a:t>典型测量实例</a:t>
            </a:r>
            <a:r>
              <a:rPr lang="en-US" altLang="zh-CN" sz="3200" b="1" dirty="0" smtClean="0">
                <a:solidFill>
                  <a:srgbClr val="0070C0"/>
                </a:solidFill>
              </a:rPr>
              <a:t>1</a:t>
            </a:r>
            <a:r>
              <a:rPr lang="zh-CN" altLang="en-US" sz="3200" b="1" dirty="0" smtClean="0">
                <a:solidFill>
                  <a:srgbClr val="0070C0"/>
                </a:solidFill>
              </a:rPr>
              <a:t>：直流电压的测量（续）</a:t>
            </a:r>
            <a:r>
              <a:rPr lang="en-US" altLang="zh-CN" sz="3200" b="1" dirty="0" smtClean="0">
                <a:solidFill>
                  <a:srgbClr val="0070C0"/>
                </a:solidFill>
              </a:rPr>
              <a:t> </a:t>
            </a:r>
            <a:endParaRPr lang="zh-CN" altLang="en-US" sz="3200" b="1" dirty="0">
              <a:solidFill>
                <a:srgbClr val="0070C0"/>
              </a:solidFill>
            </a:endParaRPr>
          </a:p>
        </p:txBody>
      </p:sp>
      <p:sp>
        <p:nvSpPr>
          <p:cNvPr id="10" name="圆角矩形标注 9"/>
          <p:cNvSpPr/>
          <p:nvPr/>
        </p:nvSpPr>
        <p:spPr>
          <a:xfrm>
            <a:off x="6156176" y="2276874"/>
            <a:ext cx="2592288" cy="2205956"/>
          </a:xfrm>
          <a:prstGeom prst="wedgeRoundRectCallout">
            <a:avLst>
              <a:gd name="adj1" fmla="val -78766"/>
              <a:gd name="adj2" fmla="val 1834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将量程开关切</a:t>
            </a:r>
            <a:r>
              <a:rPr lang="zh-CN" altLang="en-US" sz="3200" b="1" dirty="0">
                <a:solidFill>
                  <a:srgbClr val="0070C0"/>
                </a:solidFill>
              </a:rPr>
              <a:t>换</a:t>
            </a:r>
            <a:r>
              <a:rPr lang="zh-CN" altLang="en-US" sz="3200" b="1" dirty="0" smtClean="0">
                <a:solidFill>
                  <a:srgbClr val="0070C0"/>
                </a:solidFill>
              </a:rPr>
              <a:t>至直流电压挡的</a:t>
            </a:r>
            <a:r>
              <a:rPr lang="en-US" altLang="zh-CN" sz="3200" b="1" dirty="0" smtClean="0">
                <a:solidFill>
                  <a:srgbClr val="0070C0"/>
                </a:solidFill>
              </a:rPr>
              <a:t>20V</a:t>
            </a:r>
            <a:r>
              <a:rPr lang="zh-CN" altLang="en-US" sz="3200" b="1" dirty="0" smtClean="0">
                <a:solidFill>
                  <a:srgbClr val="0070C0"/>
                </a:solidFill>
              </a:rPr>
              <a:t>量程。</a:t>
            </a:r>
            <a:endParaRPr lang="zh-CN" altLang="en-US" sz="3200" b="1" dirty="0">
              <a:solidFill>
                <a:srgbClr val="0070C0"/>
              </a:solidFill>
            </a:endParaRPr>
          </a:p>
        </p:txBody>
      </p:sp>
      <p:sp>
        <p:nvSpPr>
          <p:cNvPr id="8" name="圆角矩形标注 7"/>
          <p:cNvSpPr/>
          <p:nvPr/>
        </p:nvSpPr>
        <p:spPr>
          <a:xfrm>
            <a:off x="439214" y="4952235"/>
            <a:ext cx="2144892" cy="1703851"/>
          </a:xfrm>
          <a:prstGeom prst="wedgeRoundRectCallout">
            <a:avLst>
              <a:gd name="adj1" fmla="val 98618"/>
              <a:gd name="adj2" fmla="val -95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万用表红表笔变</a:t>
            </a:r>
            <a:r>
              <a:rPr lang="zh-CN" altLang="en-US" sz="3200" b="1" dirty="0">
                <a:solidFill>
                  <a:srgbClr val="0070C0"/>
                </a:solidFill>
              </a:rPr>
              <a:t>为</a:t>
            </a:r>
            <a:r>
              <a:rPr lang="zh-CN" altLang="en-US" sz="3200" b="1" dirty="0" smtClean="0">
                <a:solidFill>
                  <a:srgbClr val="0070C0"/>
                </a:solidFill>
              </a:rPr>
              <a:t>接“地”</a:t>
            </a:r>
            <a:endParaRPr lang="zh-CN" altLang="en-US" sz="3200" b="1" dirty="0">
              <a:solidFill>
                <a:srgbClr val="0070C0"/>
              </a:solidFill>
            </a:endParaRPr>
          </a:p>
        </p:txBody>
      </p:sp>
      <p:sp>
        <p:nvSpPr>
          <p:cNvPr id="9" name="圆角矩形标注 8"/>
          <p:cNvSpPr/>
          <p:nvPr/>
        </p:nvSpPr>
        <p:spPr>
          <a:xfrm>
            <a:off x="5940152" y="5157191"/>
            <a:ext cx="2808312" cy="1199795"/>
          </a:xfrm>
          <a:prstGeom prst="wedgeRoundRectCallout">
            <a:avLst>
              <a:gd name="adj1" fmla="val -94476"/>
              <a:gd name="adj2" fmla="val 2405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万用表黑表笔变为接“</a:t>
            </a:r>
            <a:r>
              <a:rPr lang="en-US" altLang="zh-CN" sz="3200" b="1" dirty="0">
                <a:solidFill>
                  <a:srgbClr val="0070C0"/>
                </a:solidFill>
              </a:rPr>
              <a:t>-</a:t>
            </a:r>
            <a:r>
              <a:rPr lang="en-US" altLang="zh-CN" sz="3200" b="1" dirty="0" smtClean="0">
                <a:solidFill>
                  <a:srgbClr val="0070C0"/>
                </a:solidFill>
              </a:rPr>
              <a:t>15V</a:t>
            </a:r>
            <a:r>
              <a:rPr lang="zh-CN" altLang="en-US" sz="3200" b="1" dirty="0" smtClean="0">
                <a:solidFill>
                  <a:srgbClr val="0070C0"/>
                </a:solidFill>
              </a:rPr>
              <a:t>”</a:t>
            </a:r>
            <a:endParaRPr lang="zh-CN" altLang="en-US" sz="3200" b="1" dirty="0">
              <a:solidFill>
                <a:srgbClr val="0070C0"/>
              </a:solidFill>
            </a:endParaRPr>
          </a:p>
        </p:txBody>
      </p:sp>
      <p:sp>
        <p:nvSpPr>
          <p:cNvPr id="11" name="圆角矩形标注 10"/>
          <p:cNvSpPr/>
          <p:nvPr/>
        </p:nvSpPr>
        <p:spPr>
          <a:xfrm>
            <a:off x="439214" y="2257448"/>
            <a:ext cx="2144891" cy="1703851"/>
          </a:xfrm>
          <a:prstGeom prst="wedgeRoundRectCallout">
            <a:avLst>
              <a:gd name="adj1" fmla="val 76919"/>
              <a:gd name="adj2" fmla="val -1799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万用表显示屏显示“</a:t>
            </a:r>
            <a:r>
              <a:rPr lang="en-US" altLang="zh-CN" sz="3200" b="1" dirty="0" smtClean="0">
                <a:solidFill>
                  <a:srgbClr val="0070C0"/>
                </a:solidFill>
              </a:rPr>
              <a:t>15.34</a:t>
            </a:r>
            <a:r>
              <a:rPr lang="zh-CN" altLang="en-US" sz="3200" b="1" dirty="0" smtClean="0">
                <a:solidFill>
                  <a:srgbClr val="0070C0"/>
                </a:solidFill>
              </a:rPr>
              <a:t>”</a:t>
            </a:r>
            <a:endParaRPr lang="zh-CN" altLang="en-US" sz="3200" b="1" dirty="0">
              <a:solidFill>
                <a:srgbClr val="0070C0"/>
              </a:solidFill>
            </a:endParaRPr>
          </a:p>
        </p:txBody>
      </p:sp>
    </p:spTree>
    <p:extLst>
      <p:ext uri="{BB962C8B-B14F-4D97-AF65-F5344CB8AC3E}">
        <p14:creationId xmlns:p14="http://schemas.microsoft.com/office/powerpoint/2010/main" val="52166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9"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8. </a:t>
            </a:r>
            <a:r>
              <a:rPr lang="zh-CN" altLang="en-US" sz="3200" b="1" dirty="0" smtClean="0">
                <a:solidFill>
                  <a:srgbClr val="0070C0"/>
                </a:solidFill>
              </a:rPr>
              <a:t>典型测量实例</a:t>
            </a:r>
            <a:r>
              <a:rPr lang="en-US" altLang="zh-CN" sz="3200" b="1" dirty="0" smtClean="0">
                <a:solidFill>
                  <a:srgbClr val="0070C0"/>
                </a:solidFill>
              </a:rPr>
              <a:t>1</a:t>
            </a:r>
            <a:r>
              <a:rPr lang="zh-CN" altLang="en-US" sz="3200" b="1" dirty="0" smtClean="0">
                <a:solidFill>
                  <a:srgbClr val="0070C0"/>
                </a:solidFill>
              </a:rPr>
              <a:t>：直流电压的测量（续）</a:t>
            </a:r>
            <a:r>
              <a:rPr lang="en-US" altLang="zh-CN" sz="3200" b="1" dirty="0" smtClean="0">
                <a:solidFill>
                  <a:srgbClr val="0070C0"/>
                </a:solidFill>
              </a:rPr>
              <a:t> </a:t>
            </a:r>
            <a:endParaRPr lang="zh-CN" altLang="en-US" sz="3200" b="1" dirty="0">
              <a:solidFill>
                <a:srgbClr val="0070C0"/>
              </a:solidFill>
            </a:endParaRPr>
          </a:p>
        </p:txBody>
      </p:sp>
      <p:sp>
        <p:nvSpPr>
          <p:cNvPr id="12" name="内容占位符 2"/>
          <p:cNvSpPr>
            <a:spLocks noGrp="1"/>
          </p:cNvSpPr>
          <p:nvPr>
            <p:ph idx="1"/>
          </p:nvPr>
        </p:nvSpPr>
        <p:spPr>
          <a:xfrm>
            <a:off x="457200" y="2204864"/>
            <a:ext cx="8229600" cy="4081656"/>
          </a:xfrm>
        </p:spPr>
        <p:txBody>
          <a:bodyPr>
            <a:normAutofit/>
          </a:bodyPr>
          <a:lstStyle/>
          <a:p>
            <a:pPr marL="0" indent="0">
              <a:buNone/>
            </a:pPr>
            <a:r>
              <a:rPr lang="zh-CN" altLang="en-US" dirty="0" smtClean="0"/>
              <a:t>总</a:t>
            </a:r>
            <a:r>
              <a:rPr lang="zh-CN" altLang="en-US" dirty="0"/>
              <a:t>结：</a:t>
            </a:r>
            <a:endParaRPr lang="en-US" altLang="zh-CN" dirty="0" smtClean="0"/>
          </a:p>
          <a:p>
            <a:r>
              <a:rPr lang="zh-CN" altLang="en-US" dirty="0" smtClean="0"/>
              <a:t>使用万用表测量直流电压时，不可选用低于该电压的挡位，但所选挡位过大，测量会不精确。因此，最佳的选择是超过且最接近该电压值的挡位。</a:t>
            </a:r>
            <a:endParaRPr lang="en-US" altLang="zh-CN" dirty="0" smtClean="0"/>
          </a:p>
          <a:p>
            <a:r>
              <a:rPr lang="zh-CN" altLang="en-US" dirty="0" smtClean="0"/>
              <a:t>交换红黑表笔的位置，测量的结果会不同。因为，直流电压信号是有极性的。</a:t>
            </a:r>
            <a:endParaRPr lang="en-US" altLang="zh-CN" dirty="0" smtClean="0"/>
          </a:p>
        </p:txBody>
      </p:sp>
    </p:spTree>
    <p:extLst>
      <p:ext uri="{BB962C8B-B14F-4D97-AF65-F5344CB8AC3E}">
        <p14:creationId xmlns:p14="http://schemas.microsoft.com/office/powerpoint/2010/main" val="5429917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8. </a:t>
            </a:r>
            <a:r>
              <a:rPr lang="zh-CN" altLang="en-US" sz="3200" b="1" dirty="0" smtClean="0">
                <a:solidFill>
                  <a:srgbClr val="0070C0"/>
                </a:solidFill>
              </a:rPr>
              <a:t>典型测量实例</a:t>
            </a:r>
            <a:r>
              <a:rPr lang="en-US" altLang="zh-CN" sz="3200" b="1" dirty="0" smtClean="0">
                <a:solidFill>
                  <a:srgbClr val="0070C0"/>
                </a:solidFill>
              </a:rPr>
              <a:t>1</a:t>
            </a:r>
            <a:r>
              <a:rPr lang="zh-CN" altLang="en-US" sz="3200" b="1" dirty="0" smtClean="0">
                <a:solidFill>
                  <a:srgbClr val="0070C0"/>
                </a:solidFill>
              </a:rPr>
              <a:t>：直流电压的测量（续）</a:t>
            </a:r>
            <a:r>
              <a:rPr lang="en-US" altLang="zh-CN" sz="3200" b="1" dirty="0" smtClean="0">
                <a:solidFill>
                  <a:srgbClr val="0070C0"/>
                </a:solidFill>
              </a:rPr>
              <a:t> </a:t>
            </a:r>
            <a:endParaRPr lang="zh-CN" altLang="en-US" sz="3200" b="1" dirty="0">
              <a:solidFill>
                <a:srgbClr val="0070C0"/>
              </a:solidFill>
            </a:endParaRPr>
          </a:p>
        </p:txBody>
      </p:sp>
      <p:sp>
        <p:nvSpPr>
          <p:cNvPr id="12" name="内容占位符 2"/>
          <p:cNvSpPr>
            <a:spLocks noGrp="1"/>
          </p:cNvSpPr>
          <p:nvPr>
            <p:ph idx="1"/>
          </p:nvPr>
        </p:nvSpPr>
        <p:spPr>
          <a:xfrm>
            <a:off x="457200" y="2204864"/>
            <a:ext cx="8229600" cy="4081656"/>
          </a:xfrm>
        </p:spPr>
        <p:txBody>
          <a:bodyPr>
            <a:normAutofit/>
          </a:bodyPr>
          <a:lstStyle/>
          <a:p>
            <a:pPr marL="0" indent="0">
              <a:buNone/>
            </a:pPr>
            <a:r>
              <a:rPr lang="zh-CN" altLang="en-US" dirty="0" smtClean="0"/>
              <a:t>思考并试做：</a:t>
            </a:r>
            <a:endParaRPr lang="en-US" altLang="zh-CN" dirty="0" smtClean="0"/>
          </a:p>
          <a:p>
            <a:r>
              <a:rPr lang="zh-CN" altLang="en-US" dirty="0" smtClean="0"/>
              <a:t>使用万用表测量直流电压</a:t>
            </a:r>
            <a:r>
              <a:rPr lang="en-US" altLang="zh-CN" dirty="0" smtClean="0"/>
              <a:t>+15V</a:t>
            </a:r>
            <a:r>
              <a:rPr lang="zh-CN" altLang="en-US" dirty="0" smtClean="0"/>
              <a:t>与</a:t>
            </a:r>
            <a:r>
              <a:rPr lang="en-US" altLang="zh-CN" dirty="0" smtClean="0"/>
              <a:t>-15V</a:t>
            </a:r>
            <a:r>
              <a:rPr lang="zh-CN" altLang="en-US" dirty="0" smtClean="0"/>
              <a:t>之间的电压差时，应选用的最佳量程是多少</a:t>
            </a:r>
            <a:r>
              <a:rPr lang="en-US" altLang="zh-CN" dirty="0" smtClean="0"/>
              <a:t>?</a:t>
            </a:r>
          </a:p>
          <a:p>
            <a:r>
              <a:rPr lang="zh-CN" altLang="en-US" dirty="0" smtClean="0"/>
              <a:t>交换红黑表笔的位置，观察测量的结果会有什么不同</a:t>
            </a:r>
            <a:r>
              <a:rPr lang="en-US" altLang="zh-CN" dirty="0" smtClean="0"/>
              <a:t>?</a:t>
            </a:r>
          </a:p>
        </p:txBody>
      </p:sp>
    </p:spTree>
    <p:extLst>
      <p:ext uri="{BB962C8B-B14F-4D97-AF65-F5344CB8AC3E}">
        <p14:creationId xmlns:p14="http://schemas.microsoft.com/office/powerpoint/2010/main" val="35315652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3" y="2257448"/>
            <a:ext cx="2768477" cy="43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9</a:t>
            </a:r>
            <a:r>
              <a:rPr lang="en-US" altLang="zh-CN" sz="3200" b="1" dirty="0" smtClean="0">
                <a:solidFill>
                  <a:srgbClr val="0070C0"/>
                </a:solidFill>
              </a:rPr>
              <a:t>. </a:t>
            </a:r>
            <a:r>
              <a:rPr lang="zh-CN" altLang="en-US" sz="3200" b="1" dirty="0" smtClean="0">
                <a:solidFill>
                  <a:srgbClr val="0070C0"/>
                </a:solidFill>
              </a:rPr>
              <a:t>典型测量实例</a:t>
            </a:r>
            <a:r>
              <a:rPr lang="en-US" altLang="zh-CN" sz="3200" b="1" dirty="0" smtClean="0">
                <a:solidFill>
                  <a:srgbClr val="0070C0"/>
                </a:solidFill>
              </a:rPr>
              <a:t>2</a:t>
            </a:r>
            <a:r>
              <a:rPr lang="zh-CN" altLang="en-US" sz="3200" b="1" dirty="0" smtClean="0">
                <a:solidFill>
                  <a:srgbClr val="0070C0"/>
                </a:solidFill>
              </a:rPr>
              <a:t>：</a:t>
            </a:r>
            <a:r>
              <a:rPr lang="zh-CN" altLang="en-US" sz="3200" b="1" dirty="0">
                <a:solidFill>
                  <a:srgbClr val="0070C0"/>
                </a:solidFill>
              </a:rPr>
              <a:t>交</a:t>
            </a:r>
            <a:r>
              <a:rPr lang="zh-CN" altLang="en-US" sz="3200" b="1" dirty="0" smtClean="0">
                <a:solidFill>
                  <a:srgbClr val="0070C0"/>
                </a:solidFill>
              </a:rPr>
              <a:t>流电压的测量</a:t>
            </a:r>
            <a:r>
              <a:rPr lang="en-US" altLang="zh-CN" sz="3200" b="1" dirty="0" smtClean="0">
                <a:solidFill>
                  <a:srgbClr val="0070C0"/>
                </a:solidFill>
              </a:rPr>
              <a:t> </a:t>
            </a:r>
            <a:endParaRPr lang="zh-CN" altLang="en-US" sz="3200" b="1" dirty="0">
              <a:solidFill>
                <a:srgbClr val="0070C0"/>
              </a:solidFill>
            </a:endParaRPr>
          </a:p>
        </p:txBody>
      </p:sp>
      <p:sp>
        <p:nvSpPr>
          <p:cNvPr id="10" name="圆角矩形标注 9"/>
          <p:cNvSpPr/>
          <p:nvPr/>
        </p:nvSpPr>
        <p:spPr>
          <a:xfrm>
            <a:off x="6156176" y="2276874"/>
            <a:ext cx="2592288" cy="2205956"/>
          </a:xfrm>
          <a:prstGeom prst="wedgeRoundRectCallout">
            <a:avLst>
              <a:gd name="adj1" fmla="val -77646"/>
              <a:gd name="adj2" fmla="val 5387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产生有效值为</a:t>
            </a:r>
            <a:r>
              <a:rPr lang="en-US" altLang="zh-CN" sz="3200" b="1" dirty="0" smtClean="0">
                <a:solidFill>
                  <a:srgbClr val="0070C0"/>
                </a:solidFill>
              </a:rPr>
              <a:t>6V</a:t>
            </a:r>
            <a:r>
              <a:rPr lang="zh-CN" altLang="en-US" sz="3200" b="1" dirty="0" smtClean="0">
                <a:solidFill>
                  <a:srgbClr val="0070C0"/>
                </a:solidFill>
              </a:rPr>
              <a:t>、</a:t>
            </a:r>
            <a:r>
              <a:rPr lang="en-US" altLang="zh-CN" sz="3200" b="1" dirty="0" smtClean="0">
                <a:solidFill>
                  <a:srgbClr val="0070C0"/>
                </a:solidFill>
              </a:rPr>
              <a:t>10V</a:t>
            </a:r>
            <a:r>
              <a:rPr lang="zh-CN" altLang="en-US" sz="3200" b="1" dirty="0" smtClean="0">
                <a:solidFill>
                  <a:srgbClr val="0070C0"/>
                </a:solidFill>
              </a:rPr>
              <a:t>、</a:t>
            </a:r>
            <a:r>
              <a:rPr lang="en-US" altLang="zh-CN" sz="3200" b="1" dirty="0" smtClean="0">
                <a:solidFill>
                  <a:srgbClr val="0070C0"/>
                </a:solidFill>
              </a:rPr>
              <a:t>14V</a:t>
            </a:r>
            <a:r>
              <a:rPr lang="zh-CN" altLang="en-US" sz="3200" b="1" dirty="0" smtClean="0">
                <a:solidFill>
                  <a:srgbClr val="0070C0"/>
                </a:solidFill>
              </a:rPr>
              <a:t>的交流输出。</a:t>
            </a:r>
            <a:endParaRPr lang="zh-CN" altLang="en-US" sz="3200" b="1" dirty="0">
              <a:solidFill>
                <a:srgbClr val="0070C0"/>
              </a:solidFill>
            </a:endParaRPr>
          </a:p>
        </p:txBody>
      </p:sp>
      <p:sp>
        <p:nvSpPr>
          <p:cNvPr id="8" name="圆角矩形标注 7"/>
          <p:cNvSpPr/>
          <p:nvPr/>
        </p:nvSpPr>
        <p:spPr>
          <a:xfrm>
            <a:off x="439213" y="4482831"/>
            <a:ext cx="2332587" cy="2173256"/>
          </a:xfrm>
          <a:prstGeom prst="wedgeRoundRectCallout">
            <a:avLst>
              <a:gd name="adj1" fmla="val 84306"/>
              <a:gd name="adj2" fmla="val -2032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将</a:t>
            </a:r>
            <a:r>
              <a:rPr lang="en-US" altLang="zh-CN" sz="3200" b="1" dirty="0" smtClean="0">
                <a:solidFill>
                  <a:srgbClr val="0070C0"/>
                </a:solidFill>
              </a:rPr>
              <a:t>AC 50Hz </a:t>
            </a:r>
            <a:r>
              <a:rPr lang="zh-CN" altLang="en-US" sz="3200" b="1" dirty="0" smtClean="0">
                <a:solidFill>
                  <a:srgbClr val="0070C0"/>
                </a:solidFill>
              </a:rPr>
              <a:t>的开关置于“开”</a:t>
            </a:r>
            <a:endParaRPr lang="zh-CN" altLang="en-US" sz="3200" b="1" dirty="0">
              <a:solidFill>
                <a:srgbClr val="0070C0"/>
              </a:solidFill>
            </a:endParaRPr>
          </a:p>
        </p:txBody>
      </p:sp>
      <p:sp>
        <p:nvSpPr>
          <p:cNvPr id="9" name="圆角矩形标注 8"/>
          <p:cNvSpPr/>
          <p:nvPr/>
        </p:nvSpPr>
        <p:spPr>
          <a:xfrm>
            <a:off x="5940152" y="5157191"/>
            <a:ext cx="2808312" cy="1199795"/>
          </a:xfrm>
          <a:prstGeom prst="wedgeRoundRectCallout">
            <a:avLst>
              <a:gd name="adj1" fmla="val -71219"/>
              <a:gd name="adj2" fmla="val 1800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产生两组</a:t>
            </a:r>
            <a:r>
              <a:rPr lang="en-US" altLang="zh-CN" sz="3200" b="1" dirty="0" smtClean="0">
                <a:solidFill>
                  <a:srgbClr val="0070C0"/>
                </a:solidFill>
              </a:rPr>
              <a:t>17V</a:t>
            </a:r>
            <a:r>
              <a:rPr lang="zh-CN" altLang="en-US" sz="3200" b="1" dirty="0" smtClean="0">
                <a:solidFill>
                  <a:srgbClr val="0070C0"/>
                </a:solidFill>
              </a:rPr>
              <a:t>交流输出</a:t>
            </a:r>
            <a:endParaRPr lang="zh-CN" altLang="en-US" sz="3200" b="1" dirty="0">
              <a:solidFill>
                <a:srgbClr val="0070C0"/>
              </a:solidFill>
            </a:endParaRPr>
          </a:p>
        </p:txBody>
      </p:sp>
      <p:sp>
        <p:nvSpPr>
          <p:cNvPr id="11" name="圆角矩形标注 10"/>
          <p:cNvSpPr/>
          <p:nvPr/>
        </p:nvSpPr>
        <p:spPr>
          <a:xfrm>
            <a:off x="439214" y="2257448"/>
            <a:ext cx="2144891" cy="2035648"/>
          </a:xfrm>
          <a:prstGeom prst="wedgeRoundRectCallout">
            <a:avLst>
              <a:gd name="adj1" fmla="val 91806"/>
              <a:gd name="adj2" fmla="val -1086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将实验箱的“电源开关”置于“开”</a:t>
            </a:r>
            <a:endParaRPr lang="zh-CN" altLang="en-US" sz="3200" b="1" dirty="0">
              <a:solidFill>
                <a:srgbClr val="0070C0"/>
              </a:solidFill>
            </a:endParaRPr>
          </a:p>
        </p:txBody>
      </p:sp>
    </p:spTree>
    <p:extLst>
      <p:ext uri="{BB962C8B-B14F-4D97-AF65-F5344CB8AC3E}">
        <p14:creationId xmlns:p14="http://schemas.microsoft.com/office/powerpoint/2010/main" val="83222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9"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2247747"/>
            <a:ext cx="3312173" cy="4390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9</a:t>
            </a:r>
            <a:r>
              <a:rPr lang="en-US" altLang="zh-CN" sz="3200" b="1" dirty="0" smtClean="0">
                <a:solidFill>
                  <a:srgbClr val="0070C0"/>
                </a:solidFill>
              </a:rPr>
              <a:t>. </a:t>
            </a:r>
            <a:r>
              <a:rPr lang="zh-CN" altLang="en-US" sz="3200" b="1" dirty="0" smtClean="0">
                <a:solidFill>
                  <a:srgbClr val="0070C0"/>
                </a:solidFill>
              </a:rPr>
              <a:t>典型测量实例</a:t>
            </a:r>
            <a:r>
              <a:rPr lang="en-US" altLang="zh-CN" sz="3200" b="1" dirty="0" smtClean="0">
                <a:solidFill>
                  <a:srgbClr val="0070C0"/>
                </a:solidFill>
              </a:rPr>
              <a:t>2</a:t>
            </a:r>
            <a:r>
              <a:rPr lang="zh-CN" altLang="en-US" sz="3200" b="1" dirty="0" smtClean="0">
                <a:solidFill>
                  <a:srgbClr val="0070C0"/>
                </a:solidFill>
              </a:rPr>
              <a:t>：</a:t>
            </a:r>
            <a:r>
              <a:rPr lang="zh-CN" altLang="en-US" sz="3200" b="1" dirty="0">
                <a:solidFill>
                  <a:srgbClr val="0070C0"/>
                </a:solidFill>
              </a:rPr>
              <a:t>交</a:t>
            </a:r>
            <a:r>
              <a:rPr lang="zh-CN" altLang="en-US" sz="3200" b="1" dirty="0" smtClean="0">
                <a:solidFill>
                  <a:srgbClr val="0070C0"/>
                </a:solidFill>
              </a:rPr>
              <a:t>流电压的测量</a:t>
            </a:r>
            <a:r>
              <a:rPr lang="en-US" altLang="zh-CN" sz="3200" b="1" dirty="0" smtClean="0">
                <a:solidFill>
                  <a:srgbClr val="0070C0"/>
                </a:solidFill>
              </a:rPr>
              <a:t> </a:t>
            </a:r>
            <a:endParaRPr lang="zh-CN" altLang="en-US" sz="3200" b="1" dirty="0">
              <a:solidFill>
                <a:srgbClr val="0070C0"/>
              </a:solidFill>
            </a:endParaRPr>
          </a:p>
        </p:txBody>
      </p:sp>
      <p:sp>
        <p:nvSpPr>
          <p:cNvPr id="10" name="圆角矩形标注 9"/>
          <p:cNvSpPr/>
          <p:nvPr/>
        </p:nvSpPr>
        <p:spPr>
          <a:xfrm>
            <a:off x="6300192" y="2276874"/>
            <a:ext cx="2448272" cy="1368150"/>
          </a:xfrm>
          <a:prstGeom prst="wedgeRoundRectCallout">
            <a:avLst>
              <a:gd name="adj1" fmla="val -76460"/>
              <a:gd name="adj2" fmla="val 2629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万用表显示“</a:t>
            </a:r>
            <a:r>
              <a:rPr lang="en-US" altLang="zh-CN" sz="3200" b="1" dirty="0" smtClean="0">
                <a:solidFill>
                  <a:srgbClr val="0070C0"/>
                </a:solidFill>
              </a:rPr>
              <a:t>6.93</a:t>
            </a:r>
            <a:r>
              <a:rPr lang="zh-CN" altLang="en-US" sz="3200" b="1" dirty="0" smtClean="0">
                <a:solidFill>
                  <a:srgbClr val="0070C0"/>
                </a:solidFill>
              </a:rPr>
              <a:t>”。</a:t>
            </a:r>
            <a:endParaRPr lang="zh-CN" altLang="en-US" sz="3200" b="1" dirty="0">
              <a:solidFill>
                <a:srgbClr val="0070C0"/>
              </a:solidFill>
            </a:endParaRPr>
          </a:p>
        </p:txBody>
      </p:sp>
      <p:sp>
        <p:nvSpPr>
          <p:cNvPr id="8" name="圆角矩形标注 7"/>
          <p:cNvSpPr/>
          <p:nvPr/>
        </p:nvSpPr>
        <p:spPr>
          <a:xfrm>
            <a:off x="439214" y="4482831"/>
            <a:ext cx="2144892" cy="1682473"/>
          </a:xfrm>
          <a:prstGeom prst="wedgeRoundRectCallout">
            <a:avLst>
              <a:gd name="adj1" fmla="val 100111"/>
              <a:gd name="adj2" fmla="val -10892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万用表黑表笔接交流“</a:t>
            </a:r>
            <a:r>
              <a:rPr lang="en-US" altLang="zh-CN" sz="3200" b="1" dirty="0" smtClean="0">
                <a:solidFill>
                  <a:srgbClr val="0070C0"/>
                </a:solidFill>
              </a:rPr>
              <a:t>6V</a:t>
            </a:r>
            <a:r>
              <a:rPr lang="zh-CN" altLang="en-US" sz="3200" b="1" dirty="0" smtClean="0">
                <a:solidFill>
                  <a:srgbClr val="0070C0"/>
                </a:solidFill>
              </a:rPr>
              <a:t>”</a:t>
            </a:r>
            <a:endParaRPr lang="zh-CN" altLang="en-US" sz="3200" b="1" dirty="0">
              <a:solidFill>
                <a:srgbClr val="0070C0"/>
              </a:solidFill>
            </a:endParaRPr>
          </a:p>
        </p:txBody>
      </p:sp>
      <p:sp>
        <p:nvSpPr>
          <p:cNvPr id="9" name="圆角矩形标注 8"/>
          <p:cNvSpPr/>
          <p:nvPr/>
        </p:nvSpPr>
        <p:spPr>
          <a:xfrm>
            <a:off x="6300192" y="4293096"/>
            <a:ext cx="2448272" cy="2063891"/>
          </a:xfrm>
          <a:prstGeom prst="wedgeRoundRectCallout">
            <a:avLst>
              <a:gd name="adj1" fmla="val -90783"/>
              <a:gd name="adj2" fmla="val -5090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将万用表的量程开关</a:t>
            </a:r>
            <a:r>
              <a:rPr lang="zh-CN" altLang="en-US" sz="3200" b="1" dirty="0">
                <a:solidFill>
                  <a:srgbClr val="0070C0"/>
                </a:solidFill>
              </a:rPr>
              <a:t>切换到交流挡</a:t>
            </a:r>
            <a:r>
              <a:rPr lang="en-US" altLang="zh-CN" sz="3200" b="1" dirty="0" smtClean="0">
                <a:solidFill>
                  <a:srgbClr val="0070C0"/>
                </a:solidFill>
              </a:rPr>
              <a:t>20V</a:t>
            </a:r>
            <a:r>
              <a:rPr lang="zh-CN" altLang="en-US" sz="3200" b="1" dirty="0" smtClean="0">
                <a:solidFill>
                  <a:srgbClr val="0070C0"/>
                </a:solidFill>
              </a:rPr>
              <a:t>挡</a:t>
            </a:r>
            <a:r>
              <a:rPr lang="zh-CN" altLang="en-US" sz="3200" b="1" dirty="0">
                <a:solidFill>
                  <a:srgbClr val="0070C0"/>
                </a:solidFill>
              </a:rPr>
              <a:t>位。</a:t>
            </a:r>
          </a:p>
        </p:txBody>
      </p:sp>
      <p:sp>
        <p:nvSpPr>
          <p:cNvPr id="11" name="圆角矩形标注 10"/>
          <p:cNvSpPr/>
          <p:nvPr/>
        </p:nvSpPr>
        <p:spPr>
          <a:xfrm>
            <a:off x="439214" y="2257448"/>
            <a:ext cx="2144891" cy="1531592"/>
          </a:xfrm>
          <a:prstGeom prst="wedgeRoundRectCallout">
            <a:avLst>
              <a:gd name="adj1" fmla="val 76242"/>
              <a:gd name="adj2" fmla="val -3929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万用表</a:t>
            </a:r>
            <a:r>
              <a:rPr lang="zh-CN" altLang="en-US" sz="3200" b="1" dirty="0">
                <a:solidFill>
                  <a:srgbClr val="0070C0"/>
                </a:solidFill>
              </a:rPr>
              <a:t>红表笔接交流“</a:t>
            </a:r>
            <a:r>
              <a:rPr lang="en-US" altLang="zh-CN" sz="3200" b="1" dirty="0" smtClean="0">
                <a:solidFill>
                  <a:srgbClr val="0070C0"/>
                </a:solidFill>
              </a:rPr>
              <a:t>0</a:t>
            </a:r>
            <a:r>
              <a:rPr lang="zh-CN" altLang="en-US" sz="3200" b="1" dirty="0" smtClean="0">
                <a:solidFill>
                  <a:srgbClr val="0070C0"/>
                </a:solidFill>
              </a:rPr>
              <a:t>”</a:t>
            </a:r>
            <a:endParaRPr lang="zh-CN" altLang="en-US" sz="3200" b="1" dirty="0">
              <a:solidFill>
                <a:srgbClr val="0070C0"/>
              </a:solidFill>
            </a:endParaRPr>
          </a:p>
        </p:txBody>
      </p:sp>
    </p:spTree>
    <p:extLst>
      <p:ext uri="{BB962C8B-B14F-4D97-AF65-F5344CB8AC3E}">
        <p14:creationId xmlns:p14="http://schemas.microsoft.com/office/powerpoint/2010/main" val="388156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9. </a:t>
            </a:r>
            <a:r>
              <a:rPr lang="zh-CN" altLang="en-US" sz="3200" b="1" dirty="0" smtClean="0">
                <a:solidFill>
                  <a:srgbClr val="0070C0"/>
                </a:solidFill>
              </a:rPr>
              <a:t>典型测量实例</a:t>
            </a:r>
            <a:r>
              <a:rPr lang="en-US" altLang="zh-CN" sz="3200" b="1" dirty="0" smtClean="0">
                <a:solidFill>
                  <a:srgbClr val="0070C0"/>
                </a:solidFill>
              </a:rPr>
              <a:t>2</a:t>
            </a:r>
            <a:r>
              <a:rPr lang="zh-CN" altLang="en-US" sz="3200" b="1" dirty="0" smtClean="0">
                <a:solidFill>
                  <a:srgbClr val="0070C0"/>
                </a:solidFill>
              </a:rPr>
              <a:t>：</a:t>
            </a:r>
            <a:r>
              <a:rPr lang="zh-CN" altLang="en-US" sz="3200" b="1" dirty="0">
                <a:solidFill>
                  <a:srgbClr val="0070C0"/>
                </a:solidFill>
              </a:rPr>
              <a:t>交</a:t>
            </a:r>
            <a:r>
              <a:rPr lang="zh-CN" altLang="en-US" sz="3200" b="1" dirty="0" smtClean="0">
                <a:solidFill>
                  <a:srgbClr val="0070C0"/>
                </a:solidFill>
              </a:rPr>
              <a:t>流电压的测量</a:t>
            </a:r>
            <a:r>
              <a:rPr lang="en-US" altLang="zh-CN" sz="3200" b="1" dirty="0" smtClean="0">
                <a:solidFill>
                  <a:srgbClr val="0070C0"/>
                </a:solidFill>
              </a:rPr>
              <a:t> </a:t>
            </a:r>
            <a:endParaRPr lang="zh-CN" altLang="en-US" sz="3200" b="1" dirty="0">
              <a:solidFill>
                <a:srgbClr val="0070C0"/>
              </a:solidFill>
            </a:endParaRPr>
          </a:p>
        </p:txBody>
      </p:sp>
      <p:sp>
        <p:nvSpPr>
          <p:cNvPr id="12" name="内容占位符 2"/>
          <p:cNvSpPr>
            <a:spLocks noGrp="1"/>
          </p:cNvSpPr>
          <p:nvPr>
            <p:ph idx="1"/>
          </p:nvPr>
        </p:nvSpPr>
        <p:spPr>
          <a:xfrm>
            <a:off x="457200" y="2204864"/>
            <a:ext cx="8229600" cy="4081656"/>
          </a:xfrm>
        </p:spPr>
        <p:txBody>
          <a:bodyPr>
            <a:normAutofit lnSpcReduction="10000"/>
          </a:bodyPr>
          <a:lstStyle/>
          <a:p>
            <a:pPr marL="0" indent="0">
              <a:buNone/>
            </a:pPr>
            <a:r>
              <a:rPr lang="zh-CN" altLang="en-US" dirty="0" smtClean="0"/>
              <a:t>思考并试做：</a:t>
            </a:r>
            <a:endParaRPr lang="en-US" altLang="zh-CN" dirty="0" smtClean="0"/>
          </a:p>
          <a:p>
            <a:r>
              <a:rPr lang="zh-CN" altLang="en-US" dirty="0" smtClean="0"/>
              <a:t>使用万用表测量交流</a:t>
            </a:r>
            <a:r>
              <a:rPr lang="en-US" altLang="zh-CN" dirty="0" smtClean="0"/>
              <a:t>6V</a:t>
            </a:r>
            <a:r>
              <a:rPr lang="zh-CN" altLang="en-US" dirty="0" smtClean="0"/>
              <a:t>时，交换红黑表笔的位置，测量结果会有所不同吗</a:t>
            </a:r>
            <a:r>
              <a:rPr lang="en-US" altLang="zh-CN" dirty="0" smtClean="0"/>
              <a:t>?</a:t>
            </a:r>
          </a:p>
          <a:p>
            <a:r>
              <a:rPr lang="zh-CN" altLang="en-US" dirty="0" smtClean="0"/>
              <a:t>请使用万用表其它的交流挡位测量</a:t>
            </a:r>
            <a:r>
              <a:rPr lang="zh-CN" altLang="en-US" dirty="0"/>
              <a:t>交流</a:t>
            </a:r>
            <a:r>
              <a:rPr lang="en-US" altLang="zh-CN" dirty="0" smtClean="0"/>
              <a:t>6V</a:t>
            </a:r>
            <a:r>
              <a:rPr lang="zh-CN" altLang="en-US" dirty="0" smtClean="0"/>
              <a:t>，比较测量结果可得出应选用的最佳量程是多少</a:t>
            </a:r>
            <a:r>
              <a:rPr lang="en-US" altLang="zh-CN" dirty="0" smtClean="0"/>
              <a:t>?</a:t>
            </a:r>
          </a:p>
          <a:p>
            <a:r>
              <a:rPr lang="zh-CN" altLang="en-US" dirty="0"/>
              <a:t>请</a:t>
            </a:r>
            <a:r>
              <a:rPr lang="zh-CN" altLang="en-US" dirty="0" smtClean="0"/>
              <a:t>交换红黑表笔的位置并且切换不同的交流挡位，测量并观察交流</a:t>
            </a:r>
            <a:r>
              <a:rPr lang="en-US" altLang="zh-CN" dirty="0" smtClean="0"/>
              <a:t>10V</a:t>
            </a:r>
            <a:r>
              <a:rPr lang="zh-CN" altLang="en-US" dirty="0" smtClean="0"/>
              <a:t>、</a:t>
            </a:r>
            <a:r>
              <a:rPr lang="en-US" altLang="zh-CN" dirty="0" smtClean="0"/>
              <a:t>14V</a:t>
            </a:r>
            <a:r>
              <a:rPr lang="zh-CN" altLang="en-US" dirty="0" smtClean="0"/>
              <a:t>和</a:t>
            </a:r>
            <a:r>
              <a:rPr lang="en-US" altLang="zh-CN" dirty="0" smtClean="0"/>
              <a:t>17V</a:t>
            </a:r>
            <a:r>
              <a:rPr lang="zh-CN" altLang="en-US" dirty="0" smtClean="0"/>
              <a:t>。</a:t>
            </a:r>
            <a:endParaRPr lang="en-US" altLang="zh-CN" dirty="0" smtClean="0"/>
          </a:p>
        </p:txBody>
      </p:sp>
    </p:spTree>
    <p:extLst>
      <p:ext uri="{BB962C8B-B14F-4D97-AF65-F5344CB8AC3E}">
        <p14:creationId xmlns:p14="http://schemas.microsoft.com/office/powerpoint/2010/main" val="5624485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9. </a:t>
            </a:r>
            <a:r>
              <a:rPr lang="zh-CN" altLang="en-US" sz="3200" b="1" dirty="0" smtClean="0">
                <a:solidFill>
                  <a:srgbClr val="0070C0"/>
                </a:solidFill>
              </a:rPr>
              <a:t>典型测量实例</a:t>
            </a:r>
            <a:r>
              <a:rPr lang="en-US" altLang="zh-CN" sz="3200" b="1" dirty="0" smtClean="0">
                <a:solidFill>
                  <a:srgbClr val="0070C0"/>
                </a:solidFill>
              </a:rPr>
              <a:t>2</a:t>
            </a:r>
            <a:r>
              <a:rPr lang="zh-CN" altLang="en-US" sz="3200" b="1" dirty="0" smtClean="0">
                <a:solidFill>
                  <a:srgbClr val="0070C0"/>
                </a:solidFill>
              </a:rPr>
              <a:t>：</a:t>
            </a:r>
            <a:r>
              <a:rPr lang="zh-CN" altLang="en-US" sz="3200" b="1" dirty="0">
                <a:solidFill>
                  <a:srgbClr val="0070C0"/>
                </a:solidFill>
              </a:rPr>
              <a:t>交</a:t>
            </a:r>
            <a:r>
              <a:rPr lang="zh-CN" altLang="en-US" sz="3200" b="1" dirty="0" smtClean="0">
                <a:solidFill>
                  <a:srgbClr val="0070C0"/>
                </a:solidFill>
              </a:rPr>
              <a:t>流电压的测量</a:t>
            </a:r>
            <a:r>
              <a:rPr lang="en-US" altLang="zh-CN" sz="3200" b="1" dirty="0" smtClean="0">
                <a:solidFill>
                  <a:srgbClr val="0070C0"/>
                </a:solidFill>
              </a:rPr>
              <a:t> </a:t>
            </a:r>
            <a:endParaRPr lang="zh-CN" altLang="en-US" sz="3200" b="1" dirty="0">
              <a:solidFill>
                <a:srgbClr val="0070C0"/>
              </a:solidFill>
            </a:endParaRPr>
          </a:p>
        </p:txBody>
      </p:sp>
      <p:sp>
        <p:nvSpPr>
          <p:cNvPr id="12" name="内容占位符 2"/>
          <p:cNvSpPr>
            <a:spLocks noGrp="1"/>
          </p:cNvSpPr>
          <p:nvPr>
            <p:ph idx="1"/>
          </p:nvPr>
        </p:nvSpPr>
        <p:spPr>
          <a:xfrm>
            <a:off x="457200" y="2204864"/>
            <a:ext cx="8229600" cy="4081656"/>
          </a:xfrm>
        </p:spPr>
        <p:txBody>
          <a:bodyPr>
            <a:normAutofit/>
          </a:bodyPr>
          <a:lstStyle/>
          <a:p>
            <a:pPr marL="0" indent="0">
              <a:buNone/>
            </a:pPr>
            <a:r>
              <a:rPr lang="zh-CN" altLang="en-US" dirty="0" smtClean="0"/>
              <a:t>思考并试做：</a:t>
            </a:r>
            <a:endParaRPr lang="en-US" altLang="zh-CN" dirty="0" smtClean="0"/>
          </a:p>
          <a:p>
            <a:r>
              <a:rPr lang="zh-CN" altLang="en-US" dirty="0" smtClean="0"/>
              <a:t>请交换红黑表笔的位置并且切换不同的交流挡位，测量并观察两个交流</a:t>
            </a:r>
            <a:r>
              <a:rPr lang="en-US" altLang="zh-CN" dirty="0" smtClean="0"/>
              <a:t>17V</a:t>
            </a:r>
            <a:r>
              <a:rPr lang="zh-CN" altLang="en-US" dirty="0" smtClean="0"/>
              <a:t>插孔之间的交流电压值，并得出所应选用的最佳挡位是什么</a:t>
            </a:r>
            <a:r>
              <a:rPr lang="en-US" altLang="zh-CN" dirty="0" smtClean="0"/>
              <a:t>?</a:t>
            </a:r>
          </a:p>
        </p:txBody>
      </p:sp>
    </p:spTree>
    <p:extLst>
      <p:ext uri="{BB962C8B-B14F-4D97-AF65-F5344CB8AC3E}">
        <p14:creationId xmlns:p14="http://schemas.microsoft.com/office/powerpoint/2010/main" val="33725982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5400" b="1" dirty="0" smtClean="0"/>
              <a:t>实验箱简介（续）</a:t>
            </a:r>
            <a:endParaRPr lang="zh-CN" altLang="en-US" sz="54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6" name="TextBox 5"/>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4</a:t>
            </a:r>
            <a:r>
              <a:rPr lang="en-US" altLang="zh-CN" sz="3200" b="1" dirty="0" smtClean="0">
                <a:solidFill>
                  <a:srgbClr val="0070C0"/>
                </a:solidFill>
              </a:rPr>
              <a:t>.</a:t>
            </a:r>
            <a:r>
              <a:rPr lang="zh-CN" altLang="en-US" sz="3200" b="1" dirty="0" smtClean="0">
                <a:solidFill>
                  <a:srgbClr val="0070C0"/>
                </a:solidFill>
              </a:rPr>
              <a:t>交流供电</a:t>
            </a:r>
            <a:r>
              <a:rPr lang="en-US" altLang="zh-CN" sz="3200" b="1" dirty="0" smtClean="0">
                <a:solidFill>
                  <a:srgbClr val="0070C0"/>
                </a:solidFill>
              </a:rPr>
              <a:t>AC50Hz</a:t>
            </a:r>
            <a:r>
              <a:rPr lang="zh-CN" altLang="en-US" sz="3200" b="1" dirty="0" smtClean="0">
                <a:solidFill>
                  <a:srgbClr val="0070C0"/>
                </a:solidFill>
              </a:rPr>
              <a:t>（电源总开关的下方）</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4" y="2244353"/>
            <a:ext cx="3596028" cy="4280991"/>
          </a:xfrm>
          <a:prstGeom prst="rect">
            <a:avLst/>
          </a:prstGeom>
          <a:noFill/>
          <a:extLst>
            <a:ext uri="{909E8E84-426E-40DD-AFC4-6F175D3DCCD1}">
              <a14:hiddenFill xmlns:a14="http://schemas.microsoft.com/office/drawing/2010/main">
                <a:solidFill>
                  <a:srgbClr val="FFFFFF"/>
                </a:solidFill>
              </a14:hiddenFill>
            </a:ext>
          </a:extLst>
        </p:spPr>
      </p:pic>
      <p:sp>
        <p:nvSpPr>
          <p:cNvPr id="12" name="圆角矩形标注 11"/>
          <p:cNvSpPr/>
          <p:nvPr/>
        </p:nvSpPr>
        <p:spPr>
          <a:xfrm>
            <a:off x="4324986" y="2205766"/>
            <a:ext cx="4639501" cy="4103554"/>
          </a:xfrm>
          <a:prstGeom prst="wedgeRoundRectCallout">
            <a:avLst>
              <a:gd name="adj1" fmla="val -110849"/>
              <a:gd name="adj2" fmla="val 304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t>        </a:t>
            </a:r>
            <a:r>
              <a:rPr lang="zh-CN" altLang="en-US" sz="3200" b="1" dirty="0" smtClean="0">
                <a:solidFill>
                  <a:srgbClr val="0070C0"/>
                </a:solidFill>
              </a:rPr>
              <a:t>当左侧</a:t>
            </a:r>
            <a:r>
              <a:rPr lang="en-US" altLang="zh-CN" sz="3200" b="1" dirty="0" smtClean="0">
                <a:solidFill>
                  <a:srgbClr val="0070C0"/>
                </a:solidFill>
              </a:rPr>
              <a:t>“~220V”</a:t>
            </a:r>
            <a:r>
              <a:rPr lang="zh-CN" altLang="en-US" sz="3200" b="1" dirty="0" smtClean="0">
                <a:solidFill>
                  <a:srgbClr val="0070C0"/>
                </a:solidFill>
              </a:rPr>
              <a:t>开关置于</a:t>
            </a:r>
            <a:r>
              <a:rPr lang="en-US" altLang="zh-CN" sz="3200" b="1" dirty="0" smtClean="0">
                <a:solidFill>
                  <a:srgbClr val="0070C0"/>
                </a:solidFill>
              </a:rPr>
              <a:t>“</a:t>
            </a:r>
            <a:r>
              <a:rPr lang="zh-CN" altLang="en-US" sz="3200" b="1" dirty="0" smtClean="0">
                <a:solidFill>
                  <a:srgbClr val="0070C0"/>
                </a:solidFill>
              </a:rPr>
              <a:t>开</a:t>
            </a:r>
            <a:r>
              <a:rPr lang="en-US" altLang="zh-CN" sz="3200" b="1" dirty="0" smtClean="0">
                <a:solidFill>
                  <a:srgbClr val="0070C0"/>
                </a:solidFill>
              </a:rPr>
              <a:t>”</a:t>
            </a:r>
            <a:r>
              <a:rPr lang="zh-CN" altLang="en-US" sz="3200" b="1" dirty="0" smtClean="0">
                <a:solidFill>
                  <a:srgbClr val="0070C0"/>
                </a:solidFill>
              </a:rPr>
              <a:t>的状态时，右侧上方的副线圈会输出有效值为</a:t>
            </a:r>
            <a:r>
              <a:rPr lang="en-US" altLang="zh-CN" sz="3200" b="1" dirty="0" smtClean="0">
                <a:solidFill>
                  <a:srgbClr val="0070C0"/>
                </a:solidFill>
              </a:rPr>
              <a:t>6V、10V、14V</a:t>
            </a:r>
            <a:r>
              <a:rPr lang="zh-CN" altLang="en-US" sz="3200" b="1" dirty="0" smtClean="0">
                <a:solidFill>
                  <a:srgbClr val="0070C0"/>
                </a:solidFill>
              </a:rPr>
              <a:t>的</a:t>
            </a:r>
            <a:r>
              <a:rPr lang="en-US" altLang="zh-CN" sz="3200" b="1" dirty="0" smtClean="0">
                <a:solidFill>
                  <a:srgbClr val="0070C0"/>
                </a:solidFill>
              </a:rPr>
              <a:t>50Hz</a:t>
            </a:r>
            <a:r>
              <a:rPr lang="zh-CN" altLang="en-US" sz="3200" b="1" dirty="0" smtClean="0">
                <a:solidFill>
                  <a:srgbClr val="0070C0"/>
                </a:solidFill>
              </a:rPr>
              <a:t>工频交流电压；右侧下方输出两路有效值为</a:t>
            </a:r>
            <a:r>
              <a:rPr lang="en-US" altLang="zh-CN" sz="3200" b="1" dirty="0" smtClean="0">
                <a:solidFill>
                  <a:srgbClr val="0070C0"/>
                </a:solidFill>
              </a:rPr>
              <a:t>17V</a:t>
            </a:r>
            <a:r>
              <a:rPr lang="zh-CN" altLang="en-US" sz="3200" b="1" dirty="0" smtClean="0">
                <a:solidFill>
                  <a:srgbClr val="0070C0"/>
                </a:solidFill>
              </a:rPr>
              <a:t>的正弦交流电压。</a:t>
            </a:r>
            <a:endParaRPr lang="zh-CN" altLang="en-US" sz="3200" b="1" dirty="0">
              <a:solidFill>
                <a:srgbClr val="0070C0"/>
              </a:solidFill>
            </a:endParaRPr>
          </a:p>
        </p:txBody>
      </p:sp>
    </p:spTree>
    <p:extLst>
      <p:ext uri="{BB962C8B-B14F-4D97-AF65-F5344CB8AC3E}">
        <p14:creationId xmlns:p14="http://schemas.microsoft.com/office/powerpoint/2010/main" val="29888547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496" y="2247746"/>
            <a:ext cx="3792339" cy="4363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a:t>
            </a:r>
            <a:r>
              <a:rPr lang="zh-CN" altLang="en-US" sz="6000" b="1" dirty="0"/>
              <a:t>操作</a:t>
            </a:r>
            <a:r>
              <a:rPr lang="zh-CN" altLang="en-US" sz="6000" b="1" dirty="0" smtClean="0"/>
              <a:t>（续）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9. </a:t>
            </a:r>
            <a:r>
              <a:rPr lang="zh-CN" altLang="en-US" sz="3200" b="1" dirty="0" smtClean="0">
                <a:solidFill>
                  <a:srgbClr val="0070C0"/>
                </a:solidFill>
              </a:rPr>
              <a:t>典型测量实例</a:t>
            </a:r>
            <a:r>
              <a:rPr lang="en-US" altLang="zh-CN" sz="3200" b="1" dirty="0" smtClean="0">
                <a:solidFill>
                  <a:srgbClr val="0070C0"/>
                </a:solidFill>
              </a:rPr>
              <a:t>2</a:t>
            </a:r>
            <a:r>
              <a:rPr lang="zh-CN" altLang="en-US" sz="3200" b="1" dirty="0" smtClean="0">
                <a:solidFill>
                  <a:srgbClr val="0070C0"/>
                </a:solidFill>
              </a:rPr>
              <a:t>：</a:t>
            </a:r>
            <a:r>
              <a:rPr lang="zh-CN" altLang="en-US" sz="3200" b="1" dirty="0">
                <a:solidFill>
                  <a:srgbClr val="0070C0"/>
                </a:solidFill>
              </a:rPr>
              <a:t>交</a:t>
            </a:r>
            <a:r>
              <a:rPr lang="zh-CN" altLang="en-US" sz="3200" b="1" dirty="0" smtClean="0">
                <a:solidFill>
                  <a:srgbClr val="0070C0"/>
                </a:solidFill>
              </a:rPr>
              <a:t>流电压的测量</a:t>
            </a:r>
            <a:r>
              <a:rPr lang="en-US" altLang="zh-CN" sz="3200" b="1" dirty="0" smtClean="0">
                <a:solidFill>
                  <a:srgbClr val="0070C0"/>
                </a:solidFill>
              </a:rPr>
              <a:t> </a:t>
            </a:r>
            <a:endParaRPr lang="zh-CN" altLang="en-US" sz="3200" b="1" dirty="0">
              <a:solidFill>
                <a:srgbClr val="0070C0"/>
              </a:solidFill>
            </a:endParaRPr>
          </a:p>
        </p:txBody>
      </p:sp>
      <p:sp>
        <p:nvSpPr>
          <p:cNvPr id="9" name="圆角矩形标注 8"/>
          <p:cNvSpPr/>
          <p:nvPr/>
        </p:nvSpPr>
        <p:spPr>
          <a:xfrm>
            <a:off x="5004048" y="2247747"/>
            <a:ext cx="3744416" cy="2181946"/>
          </a:xfrm>
          <a:prstGeom prst="wedgeRoundRectCallout">
            <a:avLst>
              <a:gd name="adj1" fmla="val -67526"/>
              <a:gd name="adj2" fmla="val 1428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请思考：</a:t>
            </a:r>
            <a:endParaRPr lang="en-US" altLang="zh-CN" sz="3200" b="1" dirty="0" smtClean="0">
              <a:solidFill>
                <a:srgbClr val="0070C0"/>
              </a:solidFill>
            </a:endParaRPr>
          </a:p>
          <a:p>
            <a:r>
              <a:rPr lang="zh-CN" altLang="en-US" sz="3200" b="1" dirty="0" smtClean="0">
                <a:solidFill>
                  <a:srgbClr val="0070C0"/>
                </a:solidFill>
              </a:rPr>
              <a:t>左图中所示的测量交流</a:t>
            </a:r>
            <a:r>
              <a:rPr lang="en-US" altLang="zh-CN" sz="3200" b="1" dirty="0" smtClean="0">
                <a:solidFill>
                  <a:srgbClr val="0070C0"/>
                </a:solidFill>
              </a:rPr>
              <a:t>17V</a:t>
            </a:r>
            <a:r>
              <a:rPr lang="zh-CN" altLang="en-US" sz="3200" b="1" dirty="0" smtClean="0">
                <a:solidFill>
                  <a:srgbClr val="0070C0"/>
                </a:solidFill>
              </a:rPr>
              <a:t>的方法的错误之处。</a:t>
            </a:r>
            <a:endParaRPr lang="zh-CN" altLang="en-US" sz="3200" b="1" dirty="0">
              <a:solidFill>
                <a:srgbClr val="0070C0"/>
              </a:solidFill>
            </a:endParaRPr>
          </a:p>
        </p:txBody>
      </p:sp>
    </p:spTree>
    <p:extLst>
      <p:ext uri="{BB962C8B-B14F-4D97-AF65-F5344CB8AC3E}">
        <p14:creationId xmlns:p14="http://schemas.microsoft.com/office/powerpoint/2010/main" val="5972716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5" y="2247748"/>
            <a:ext cx="3268690" cy="4341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10. </a:t>
            </a:r>
            <a:r>
              <a:rPr lang="zh-CN" altLang="en-US" sz="3200" b="1" dirty="0" smtClean="0">
                <a:solidFill>
                  <a:srgbClr val="0070C0"/>
                </a:solidFill>
              </a:rPr>
              <a:t>典型测量实例</a:t>
            </a:r>
            <a:r>
              <a:rPr lang="en-US" altLang="zh-CN" sz="3200" b="1" dirty="0">
                <a:solidFill>
                  <a:srgbClr val="0070C0"/>
                </a:solidFill>
              </a:rPr>
              <a:t>3</a:t>
            </a:r>
            <a:r>
              <a:rPr lang="zh-CN" altLang="en-US" sz="3200" b="1" dirty="0" smtClean="0">
                <a:solidFill>
                  <a:srgbClr val="0070C0"/>
                </a:solidFill>
              </a:rPr>
              <a:t>：电阻的测量</a:t>
            </a:r>
            <a:r>
              <a:rPr lang="en-US" altLang="zh-CN" sz="3200" b="1" dirty="0" smtClean="0">
                <a:solidFill>
                  <a:srgbClr val="0070C0"/>
                </a:solidFill>
              </a:rPr>
              <a:t> </a:t>
            </a:r>
            <a:endParaRPr lang="zh-CN" altLang="en-US" sz="3200" b="1" dirty="0">
              <a:solidFill>
                <a:srgbClr val="0070C0"/>
              </a:solidFill>
            </a:endParaRPr>
          </a:p>
        </p:txBody>
      </p:sp>
      <p:sp>
        <p:nvSpPr>
          <p:cNvPr id="9" name="圆角矩形标注 8"/>
          <p:cNvSpPr/>
          <p:nvPr/>
        </p:nvSpPr>
        <p:spPr>
          <a:xfrm>
            <a:off x="3851920" y="2247747"/>
            <a:ext cx="4896544" cy="3557517"/>
          </a:xfrm>
          <a:prstGeom prst="wedgeRoundRectCallout">
            <a:avLst>
              <a:gd name="adj1" fmla="val -63969"/>
              <a:gd name="adj2" fmla="val -2028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左图中所示的是使用万用表的电阻挡</a:t>
            </a:r>
            <a:r>
              <a:rPr lang="en-US" altLang="zh-CN" sz="3200" b="1" dirty="0" smtClean="0">
                <a:solidFill>
                  <a:srgbClr val="0070C0"/>
                </a:solidFill>
              </a:rPr>
              <a:t>20K</a:t>
            </a:r>
            <a:r>
              <a:rPr lang="zh-CN" altLang="en-US" sz="3200" b="1" dirty="0" smtClean="0">
                <a:solidFill>
                  <a:srgbClr val="0070C0"/>
                </a:solidFill>
              </a:rPr>
              <a:t>量程测量实验箱上的</a:t>
            </a:r>
            <a:r>
              <a:rPr lang="en-US" altLang="zh-CN" sz="3200" b="1" dirty="0" smtClean="0">
                <a:solidFill>
                  <a:srgbClr val="0070C0"/>
                </a:solidFill>
              </a:rPr>
              <a:t>240/8W</a:t>
            </a:r>
            <a:r>
              <a:rPr lang="zh-CN" altLang="en-US" sz="3200" b="1" dirty="0" smtClean="0">
                <a:solidFill>
                  <a:srgbClr val="0070C0"/>
                </a:solidFill>
              </a:rPr>
              <a:t>电阻，结果显示</a:t>
            </a:r>
            <a:r>
              <a:rPr lang="en-US" altLang="zh-CN" sz="3200" b="1" dirty="0" smtClean="0">
                <a:solidFill>
                  <a:srgbClr val="0070C0"/>
                </a:solidFill>
              </a:rPr>
              <a:t>0.23</a:t>
            </a:r>
            <a:r>
              <a:rPr lang="zh-CN" altLang="en-US" sz="3200" b="1" dirty="0" smtClean="0">
                <a:solidFill>
                  <a:srgbClr val="0070C0"/>
                </a:solidFill>
              </a:rPr>
              <a:t>，即</a:t>
            </a:r>
            <a:r>
              <a:rPr lang="en-US" altLang="zh-CN" sz="3200" b="1" dirty="0" smtClean="0">
                <a:solidFill>
                  <a:srgbClr val="0070C0"/>
                </a:solidFill>
              </a:rPr>
              <a:t>0.23K</a:t>
            </a:r>
            <a:r>
              <a:rPr lang="el-GR" altLang="zh-CN" sz="3200" b="1" dirty="0" smtClean="0">
                <a:solidFill>
                  <a:srgbClr val="0070C0"/>
                </a:solidFill>
              </a:rPr>
              <a:t>Ω</a:t>
            </a:r>
            <a:r>
              <a:rPr lang="zh-CN" altLang="en-US" sz="3200" b="1" dirty="0" smtClean="0">
                <a:solidFill>
                  <a:srgbClr val="0070C0"/>
                </a:solidFill>
              </a:rPr>
              <a:t>，或</a:t>
            </a:r>
            <a:r>
              <a:rPr lang="en-US" altLang="zh-CN" sz="3200" b="1" dirty="0" smtClean="0">
                <a:solidFill>
                  <a:srgbClr val="0070C0"/>
                </a:solidFill>
              </a:rPr>
              <a:t>230</a:t>
            </a:r>
            <a:r>
              <a:rPr lang="el-GR" altLang="zh-CN" sz="3200" b="1" dirty="0">
                <a:solidFill>
                  <a:srgbClr val="0070C0"/>
                </a:solidFill>
              </a:rPr>
              <a:t> </a:t>
            </a:r>
            <a:r>
              <a:rPr lang="el-GR" altLang="zh-CN" sz="3200" b="1" dirty="0" smtClean="0">
                <a:solidFill>
                  <a:srgbClr val="0070C0"/>
                </a:solidFill>
              </a:rPr>
              <a:t>Ω</a:t>
            </a:r>
            <a:r>
              <a:rPr lang="zh-CN" altLang="en-US" sz="3200" b="1" dirty="0" smtClean="0">
                <a:solidFill>
                  <a:srgbClr val="0070C0"/>
                </a:solidFill>
              </a:rPr>
              <a:t>，在实际的电路图上，“</a:t>
            </a:r>
            <a:r>
              <a:rPr lang="el-GR" altLang="zh-CN" sz="3200" b="1" dirty="0">
                <a:solidFill>
                  <a:srgbClr val="0070C0"/>
                </a:solidFill>
              </a:rPr>
              <a:t>Ω</a:t>
            </a:r>
            <a:r>
              <a:rPr lang="zh-CN" altLang="en-US" sz="3200" b="1" dirty="0" smtClean="0">
                <a:solidFill>
                  <a:srgbClr val="0070C0"/>
                </a:solidFill>
              </a:rPr>
              <a:t>”通常省去。</a:t>
            </a:r>
            <a:endParaRPr lang="zh-CN" altLang="en-US" sz="3200" b="1" dirty="0">
              <a:solidFill>
                <a:srgbClr val="0070C0"/>
              </a:solidFill>
            </a:endParaRPr>
          </a:p>
        </p:txBody>
      </p:sp>
    </p:spTree>
    <p:extLst>
      <p:ext uri="{BB962C8B-B14F-4D97-AF65-F5344CB8AC3E}">
        <p14:creationId xmlns:p14="http://schemas.microsoft.com/office/powerpoint/2010/main" val="37480364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4" y="2247748"/>
            <a:ext cx="3268691" cy="4341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10. </a:t>
            </a:r>
            <a:r>
              <a:rPr lang="zh-CN" altLang="en-US" sz="3200" b="1" dirty="0" smtClean="0">
                <a:solidFill>
                  <a:srgbClr val="0070C0"/>
                </a:solidFill>
              </a:rPr>
              <a:t>典型测量实例</a:t>
            </a:r>
            <a:r>
              <a:rPr lang="en-US" altLang="zh-CN" sz="3200" b="1" dirty="0">
                <a:solidFill>
                  <a:srgbClr val="0070C0"/>
                </a:solidFill>
              </a:rPr>
              <a:t>3</a:t>
            </a:r>
            <a:r>
              <a:rPr lang="zh-CN" altLang="en-US" sz="3200" b="1" dirty="0" smtClean="0">
                <a:solidFill>
                  <a:srgbClr val="0070C0"/>
                </a:solidFill>
              </a:rPr>
              <a:t>：电阻的测量</a:t>
            </a:r>
            <a:r>
              <a:rPr lang="en-US" altLang="zh-CN" sz="3200" b="1" dirty="0" smtClean="0">
                <a:solidFill>
                  <a:srgbClr val="0070C0"/>
                </a:solidFill>
              </a:rPr>
              <a:t> </a:t>
            </a:r>
            <a:endParaRPr lang="zh-CN" altLang="en-US" sz="3200" b="1" dirty="0">
              <a:solidFill>
                <a:srgbClr val="0070C0"/>
              </a:solidFill>
            </a:endParaRPr>
          </a:p>
        </p:txBody>
      </p:sp>
      <p:sp>
        <p:nvSpPr>
          <p:cNvPr id="9" name="圆角矩形标注 8"/>
          <p:cNvSpPr/>
          <p:nvPr/>
        </p:nvSpPr>
        <p:spPr>
          <a:xfrm>
            <a:off x="3851920" y="2247746"/>
            <a:ext cx="4896544" cy="4133582"/>
          </a:xfrm>
          <a:prstGeom prst="wedgeRoundRectCallout">
            <a:avLst>
              <a:gd name="adj1" fmla="val -63969"/>
              <a:gd name="adj2" fmla="val -2028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左图中所示的是使用万用表的电阻挡</a:t>
            </a:r>
            <a:r>
              <a:rPr lang="en-US" altLang="zh-CN" sz="3200" b="1" dirty="0" smtClean="0">
                <a:solidFill>
                  <a:srgbClr val="0070C0"/>
                </a:solidFill>
              </a:rPr>
              <a:t>2K</a:t>
            </a:r>
            <a:r>
              <a:rPr lang="zh-CN" altLang="en-US" sz="3200" b="1" dirty="0" smtClean="0">
                <a:solidFill>
                  <a:srgbClr val="0070C0"/>
                </a:solidFill>
              </a:rPr>
              <a:t>量程测量实验箱上的</a:t>
            </a:r>
            <a:r>
              <a:rPr lang="en-US" altLang="zh-CN" sz="3200" b="1" dirty="0" smtClean="0">
                <a:solidFill>
                  <a:srgbClr val="0070C0"/>
                </a:solidFill>
              </a:rPr>
              <a:t>240/8W</a:t>
            </a:r>
            <a:r>
              <a:rPr lang="zh-CN" altLang="en-US" sz="3200" b="1" dirty="0" smtClean="0">
                <a:solidFill>
                  <a:srgbClr val="0070C0"/>
                </a:solidFill>
              </a:rPr>
              <a:t>电阻，结果显示</a:t>
            </a:r>
            <a:r>
              <a:rPr lang="en-US" altLang="zh-CN" sz="3200" b="1" dirty="0" smtClean="0">
                <a:solidFill>
                  <a:srgbClr val="0070C0"/>
                </a:solidFill>
              </a:rPr>
              <a:t>.238</a:t>
            </a:r>
            <a:r>
              <a:rPr lang="zh-CN" altLang="en-US" sz="3200" b="1" dirty="0" smtClean="0">
                <a:solidFill>
                  <a:srgbClr val="0070C0"/>
                </a:solidFill>
              </a:rPr>
              <a:t>，即</a:t>
            </a:r>
            <a:r>
              <a:rPr lang="en-US" altLang="zh-CN" sz="3200" b="1" dirty="0" smtClean="0">
                <a:solidFill>
                  <a:srgbClr val="0070C0"/>
                </a:solidFill>
              </a:rPr>
              <a:t>0.238K</a:t>
            </a:r>
            <a:r>
              <a:rPr lang="zh-CN" altLang="en-US" sz="3200" b="1" dirty="0" smtClean="0">
                <a:solidFill>
                  <a:srgbClr val="0070C0"/>
                </a:solidFill>
              </a:rPr>
              <a:t>，或</a:t>
            </a:r>
            <a:r>
              <a:rPr lang="en-US" altLang="zh-CN" sz="3200" b="1" dirty="0" smtClean="0">
                <a:solidFill>
                  <a:srgbClr val="0070C0"/>
                </a:solidFill>
              </a:rPr>
              <a:t>238</a:t>
            </a:r>
            <a:r>
              <a:rPr lang="zh-CN" altLang="en-US" sz="3200" b="1" dirty="0" smtClean="0">
                <a:solidFill>
                  <a:srgbClr val="0070C0"/>
                </a:solidFill>
              </a:rPr>
              <a:t>，显然有效数字多了</a:t>
            </a:r>
            <a:r>
              <a:rPr lang="en-US" altLang="zh-CN" sz="3200" b="1" dirty="0" smtClean="0">
                <a:solidFill>
                  <a:srgbClr val="0070C0"/>
                </a:solidFill>
              </a:rPr>
              <a:t>1</a:t>
            </a:r>
            <a:r>
              <a:rPr lang="zh-CN" altLang="en-US" sz="3200" b="1" dirty="0">
                <a:solidFill>
                  <a:srgbClr val="0070C0"/>
                </a:solidFill>
              </a:rPr>
              <a:t>位</a:t>
            </a:r>
            <a:r>
              <a:rPr lang="zh-CN" altLang="en-US" sz="3200" b="1" dirty="0" smtClean="0">
                <a:solidFill>
                  <a:srgbClr val="0070C0"/>
                </a:solidFill>
              </a:rPr>
              <a:t>，精度要高于</a:t>
            </a:r>
            <a:r>
              <a:rPr lang="en-US" altLang="zh-CN" sz="3200" b="1" dirty="0" smtClean="0">
                <a:solidFill>
                  <a:srgbClr val="0070C0"/>
                </a:solidFill>
              </a:rPr>
              <a:t>20K</a:t>
            </a:r>
            <a:r>
              <a:rPr lang="zh-CN" altLang="en-US" sz="3200" b="1" dirty="0" smtClean="0">
                <a:solidFill>
                  <a:srgbClr val="0070C0"/>
                </a:solidFill>
              </a:rPr>
              <a:t>挡位时的测量结果。</a:t>
            </a:r>
            <a:endParaRPr lang="zh-CN" altLang="en-US" sz="3200" b="1" dirty="0">
              <a:solidFill>
                <a:srgbClr val="0070C0"/>
              </a:solidFill>
            </a:endParaRPr>
          </a:p>
        </p:txBody>
      </p:sp>
    </p:spTree>
    <p:extLst>
      <p:ext uri="{BB962C8B-B14F-4D97-AF65-F5344CB8AC3E}">
        <p14:creationId xmlns:p14="http://schemas.microsoft.com/office/powerpoint/2010/main" val="32800636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3" y="2274809"/>
            <a:ext cx="3268691" cy="4314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10. </a:t>
            </a:r>
            <a:r>
              <a:rPr lang="zh-CN" altLang="en-US" sz="3200" b="1" dirty="0" smtClean="0">
                <a:solidFill>
                  <a:srgbClr val="0070C0"/>
                </a:solidFill>
              </a:rPr>
              <a:t>典型测量实例</a:t>
            </a:r>
            <a:r>
              <a:rPr lang="en-US" altLang="zh-CN" sz="3200" b="1" dirty="0">
                <a:solidFill>
                  <a:srgbClr val="0070C0"/>
                </a:solidFill>
              </a:rPr>
              <a:t>3</a:t>
            </a:r>
            <a:r>
              <a:rPr lang="zh-CN" altLang="en-US" sz="3200" b="1" dirty="0" smtClean="0">
                <a:solidFill>
                  <a:srgbClr val="0070C0"/>
                </a:solidFill>
              </a:rPr>
              <a:t>：电阻的测量</a:t>
            </a:r>
            <a:r>
              <a:rPr lang="en-US" altLang="zh-CN" sz="3200" b="1" dirty="0" smtClean="0">
                <a:solidFill>
                  <a:srgbClr val="0070C0"/>
                </a:solidFill>
              </a:rPr>
              <a:t> </a:t>
            </a:r>
            <a:endParaRPr lang="zh-CN" altLang="en-US" sz="3200" b="1" dirty="0">
              <a:solidFill>
                <a:srgbClr val="0070C0"/>
              </a:solidFill>
            </a:endParaRPr>
          </a:p>
        </p:txBody>
      </p:sp>
      <p:sp>
        <p:nvSpPr>
          <p:cNvPr id="9" name="圆角矩形标注 8"/>
          <p:cNvSpPr/>
          <p:nvPr/>
        </p:nvSpPr>
        <p:spPr>
          <a:xfrm>
            <a:off x="3851920" y="2247746"/>
            <a:ext cx="4896544" cy="3197478"/>
          </a:xfrm>
          <a:prstGeom prst="wedgeRoundRectCallout">
            <a:avLst>
              <a:gd name="adj1" fmla="val -63969"/>
              <a:gd name="adj2" fmla="val -2028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左图中所示的是使用万用表的电阻挡</a:t>
            </a:r>
            <a:r>
              <a:rPr lang="en-US" altLang="zh-CN" sz="3200" b="1" dirty="0" smtClean="0">
                <a:solidFill>
                  <a:srgbClr val="0070C0"/>
                </a:solidFill>
              </a:rPr>
              <a:t>200</a:t>
            </a:r>
            <a:r>
              <a:rPr lang="zh-CN" altLang="en-US" sz="3200" b="1" dirty="0" smtClean="0">
                <a:solidFill>
                  <a:srgbClr val="0070C0"/>
                </a:solidFill>
              </a:rPr>
              <a:t>量程测量实验箱上的</a:t>
            </a:r>
            <a:r>
              <a:rPr lang="en-US" altLang="zh-CN" sz="3200" b="1" dirty="0" smtClean="0">
                <a:solidFill>
                  <a:srgbClr val="0070C0"/>
                </a:solidFill>
              </a:rPr>
              <a:t>240/8W</a:t>
            </a:r>
            <a:r>
              <a:rPr lang="zh-CN" altLang="en-US" sz="3200" b="1" dirty="0" smtClean="0">
                <a:solidFill>
                  <a:srgbClr val="0070C0"/>
                </a:solidFill>
              </a:rPr>
              <a:t>电阻，结果显示“</a:t>
            </a:r>
            <a:r>
              <a:rPr lang="en-US" altLang="zh-CN" sz="3200" b="1" dirty="0" smtClean="0">
                <a:solidFill>
                  <a:srgbClr val="0070C0"/>
                </a:solidFill>
              </a:rPr>
              <a:t>1    .</a:t>
            </a:r>
            <a:r>
              <a:rPr lang="zh-CN" altLang="en-US" sz="3200" b="1" dirty="0" smtClean="0">
                <a:solidFill>
                  <a:srgbClr val="0070C0"/>
                </a:solidFill>
              </a:rPr>
              <a:t>”，表示测量超出了最大量程范围，无法正确读数。</a:t>
            </a:r>
            <a:endParaRPr lang="zh-CN" altLang="en-US" sz="3200" b="1" dirty="0">
              <a:solidFill>
                <a:srgbClr val="0070C0"/>
              </a:solidFill>
            </a:endParaRPr>
          </a:p>
        </p:txBody>
      </p:sp>
    </p:spTree>
    <p:extLst>
      <p:ext uri="{BB962C8B-B14F-4D97-AF65-F5344CB8AC3E}">
        <p14:creationId xmlns:p14="http://schemas.microsoft.com/office/powerpoint/2010/main" val="3274519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10. </a:t>
            </a:r>
            <a:r>
              <a:rPr lang="zh-CN" altLang="en-US" sz="3200" b="1" dirty="0" smtClean="0">
                <a:solidFill>
                  <a:srgbClr val="0070C0"/>
                </a:solidFill>
              </a:rPr>
              <a:t>典型测量实例</a:t>
            </a:r>
            <a:r>
              <a:rPr lang="en-US" altLang="zh-CN" sz="3200" b="1" dirty="0">
                <a:solidFill>
                  <a:srgbClr val="0070C0"/>
                </a:solidFill>
              </a:rPr>
              <a:t>3</a:t>
            </a:r>
            <a:r>
              <a:rPr lang="zh-CN" altLang="en-US" sz="3200" b="1" dirty="0" smtClean="0">
                <a:solidFill>
                  <a:srgbClr val="0070C0"/>
                </a:solidFill>
              </a:rPr>
              <a:t>：电阻的测量</a:t>
            </a:r>
            <a:r>
              <a:rPr lang="en-US" altLang="zh-CN" sz="3200" b="1" dirty="0" smtClean="0">
                <a:solidFill>
                  <a:srgbClr val="0070C0"/>
                </a:solidFill>
              </a:rPr>
              <a:t> </a:t>
            </a:r>
            <a:endParaRPr lang="zh-CN" altLang="en-US" sz="3200" b="1" dirty="0">
              <a:solidFill>
                <a:srgbClr val="0070C0"/>
              </a:solidFill>
            </a:endParaRPr>
          </a:p>
        </p:txBody>
      </p:sp>
      <p:sp>
        <p:nvSpPr>
          <p:cNvPr id="12" name="内容占位符 2"/>
          <p:cNvSpPr>
            <a:spLocks noGrp="1"/>
          </p:cNvSpPr>
          <p:nvPr>
            <p:ph idx="1"/>
          </p:nvPr>
        </p:nvSpPr>
        <p:spPr>
          <a:xfrm>
            <a:off x="457200" y="2204864"/>
            <a:ext cx="8229600" cy="4081656"/>
          </a:xfrm>
        </p:spPr>
        <p:txBody>
          <a:bodyPr>
            <a:normAutofit lnSpcReduction="10000"/>
          </a:bodyPr>
          <a:lstStyle/>
          <a:p>
            <a:pPr marL="0" indent="0">
              <a:buNone/>
            </a:pPr>
            <a:r>
              <a:rPr lang="zh-CN" altLang="en-US" dirty="0" smtClean="0"/>
              <a:t>思考并试做：</a:t>
            </a:r>
            <a:endParaRPr lang="en-US" altLang="zh-CN" dirty="0" smtClean="0"/>
          </a:p>
          <a:p>
            <a:r>
              <a:rPr lang="zh-CN" altLang="en-US" dirty="0" smtClean="0"/>
              <a:t>用万用表测量电阻</a:t>
            </a:r>
            <a:r>
              <a:rPr lang="en-US" altLang="zh-CN" dirty="0" smtClean="0"/>
              <a:t>240/8W</a:t>
            </a:r>
            <a:r>
              <a:rPr lang="zh-CN" altLang="en-US" dirty="0" smtClean="0"/>
              <a:t>，所应选用的最佳电阻挡位是什么</a:t>
            </a:r>
            <a:r>
              <a:rPr lang="en-US" altLang="zh-CN" dirty="0" smtClean="0"/>
              <a:t>?</a:t>
            </a:r>
          </a:p>
          <a:p>
            <a:r>
              <a:rPr lang="zh-CN" altLang="en-US" dirty="0" smtClean="0"/>
              <a:t>请用不同电阻挡位测量实验箱上的</a:t>
            </a:r>
            <a:r>
              <a:rPr lang="en-US" altLang="zh-CN" dirty="0" smtClean="0"/>
              <a:t>120/8W</a:t>
            </a:r>
            <a:r>
              <a:rPr lang="zh-CN" altLang="en-US" dirty="0" smtClean="0"/>
              <a:t>电阻，并确定所应选用的最佳挡位。</a:t>
            </a:r>
            <a:endParaRPr lang="en-US" altLang="zh-CN" dirty="0" smtClean="0"/>
          </a:p>
          <a:p>
            <a:r>
              <a:rPr lang="zh-CN" altLang="en-US" dirty="0"/>
              <a:t>请用不同电阻挡位测量实验箱上</a:t>
            </a:r>
            <a:r>
              <a:rPr lang="zh-CN" altLang="en-US" dirty="0" smtClean="0"/>
              <a:t>的</a:t>
            </a:r>
            <a:r>
              <a:rPr lang="en-US" altLang="zh-CN" dirty="0" smtClean="0"/>
              <a:t>10K</a:t>
            </a:r>
            <a:r>
              <a:rPr lang="zh-CN" altLang="en-US" dirty="0" smtClean="0"/>
              <a:t>电位器的两固定端之间的阻值，并确定所应选用的最佳挡位。</a:t>
            </a:r>
            <a:endParaRPr lang="en-US" altLang="zh-CN" dirty="0" smtClean="0"/>
          </a:p>
        </p:txBody>
      </p:sp>
    </p:spTree>
    <p:extLst>
      <p:ext uri="{BB962C8B-B14F-4D97-AF65-F5344CB8AC3E}">
        <p14:creationId xmlns:p14="http://schemas.microsoft.com/office/powerpoint/2010/main" val="27715353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10. </a:t>
            </a:r>
            <a:r>
              <a:rPr lang="zh-CN" altLang="en-US" sz="3200" b="1" dirty="0" smtClean="0">
                <a:solidFill>
                  <a:srgbClr val="0070C0"/>
                </a:solidFill>
              </a:rPr>
              <a:t>典型测量实例</a:t>
            </a:r>
            <a:r>
              <a:rPr lang="en-US" altLang="zh-CN" sz="3200" b="1" dirty="0">
                <a:solidFill>
                  <a:srgbClr val="0070C0"/>
                </a:solidFill>
              </a:rPr>
              <a:t>3</a:t>
            </a:r>
            <a:r>
              <a:rPr lang="zh-CN" altLang="en-US" sz="3200" b="1" dirty="0" smtClean="0">
                <a:solidFill>
                  <a:srgbClr val="0070C0"/>
                </a:solidFill>
              </a:rPr>
              <a:t>：电阻的测量</a:t>
            </a:r>
            <a:r>
              <a:rPr lang="en-US" altLang="zh-CN" sz="3200" b="1" dirty="0" smtClean="0">
                <a:solidFill>
                  <a:srgbClr val="0070C0"/>
                </a:solidFill>
              </a:rPr>
              <a:t> </a:t>
            </a:r>
            <a:endParaRPr lang="zh-CN" altLang="en-US" sz="3200" b="1" dirty="0">
              <a:solidFill>
                <a:srgbClr val="0070C0"/>
              </a:solidFill>
            </a:endParaRPr>
          </a:p>
        </p:txBody>
      </p:sp>
      <p:sp>
        <p:nvSpPr>
          <p:cNvPr id="12" name="内容占位符 2"/>
          <p:cNvSpPr>
            <a:spLocks noGrp="1"/>
          </p:cNvSpPr>
          <p:nvPr>
            <p:ph idx="1"/>
          </p:nvPr>
        </p:nvSpPr>
        <p:spPr>
          <a:xfrm>
            <a:off x="457200" y="2204864"/>
            <a:ext cx="8229600" cy="4081656"/>
          </a:xfrm>
        </p:spPr>
        <p:txBody>
          <a:bodyPr>
            <a:normAutofit/>
          </a:bodyPr>
          <a:lstStyle/>
          <a:p>
            <a:pPr marL="0" indent="0">
              <a:buNone/>
            </a:pPr>
            <a:r>
              <a:rPr lang="zh-CN" altLang="en-US" dirty="0" smtClean="0"/>
              <a:t>特别提醒：</a:t>
            </a:r>
            <a:endParaRPr lang="en-US" altLang="zh-CN" dirty="0" smtClean="0"/>
          </a:p>
          <a:p>
            <a:r>
              <a:rPr lang="zh-CN" altLang="en-US" dirty="0" smtClean="0"/>
              <a:t>请勿带电测量电阻，即用万用表的电阻挡测量电路中的电阻时，需要确保在</a:t>
            </a:r>
            <a:r>
              <a:rPr lang="zh-CN" altLang="en-US" b="1" i="1" u="sng" dirty="0" smtClean="0">
                <a:solidFill>
                  <a:srgbClr val="FF0000"/>
                </a:solidFill>
              </a:rPr>
              <a:t>关断电源</a:t>
            </a:r>
            <a:r>
              <a:rPr lang="zh-CN" altLang="en-US" dirty="0" smtClean="0"/>
              <a:t>的情况下进行。</a:t>
            </a:r>
            <a:r>
              <a:rPr lang="zh-CN" altLang="en-US" b="1" i="1" u="sng" dirty="0" smtClean="0">
                <a:solidFill>
                  <a:srgbClr val="FF0000"/>
                </a:solidFill>
              </a:rPr>
              <a:t>否则，不仅不能得到正确的测量结果，还有可能烧毁万用表的电阻挡！！！</a:t>
            </a:r>
            <a:endParaRPr lang="en-US" altLang="zh-CN" b="1" i="1" u="sng" dirty="0" smtClean="0">
              <a:solidFill>
                <a:srgbClr val="FF0000"/>
              </a:solidFill>
            </a:endParaRPr>
          </a:p>
          <a:p>
            <a:endParaRPr lang="en-US" altLang="zh-CN" dirty="0" smtClean="0"/>
          </a:p>
        </p:txBody>
      </p:sp>
    </p:spTree>
    <p:extLst>
      <p:ext uri="{BB962C8B-B14F-4D97-AF65-F5344CB8AC3E}">
        <p14:creationId xmlns:p14="http://schemas.microsoft.com/office/powerpoint/2010/main" val="4768056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380" y="2245989"/>
            <a:ext cx="3811812" cy="440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11. </a:t>
            </a:r>
            <a:r>
              <a:rPr lang="zh-CN" altLang="en-US" sz="3200" b="1" dirty="0" smtClean="0">
                <a:solidFill>
                  <a:srgbClr val="0070C0"/>
                </a:solidFill>
              </a:rPr>
              <a:t>典型测量实例</a:t>
            </a:r>
            <a:r>
              <a:rPr lang="en-US" altLang="zh-CN" sz="3200" b="1" dirty="0" smtClean="0">
                <a:solidFill>
                  <a:srgbClr val="0070C0"/>
                </a:solidFill>
              </a:rPr>
              <a:t>4</a:t>
            </a:r>
            <a:r>
              <a:rPr lang="zh-CN" altLang="en-US" sz="3200" b="1" dirty="0" smtClean="0">
                <a:solidFill>
                  <a:srgbClr val="0070C0"/>
                </a:solidFill>
              </a:rPr>
              <a:t>：二极管</a:t>
            </a:r>
            <a:r>
              <a:rPr lang="en-US" altLang="zh-CN" sz="3200" b="1" dirty="0" smtClean="0">
                <a:solidFill>
                  <a:srgbClr val="0070C0"/>
                </a:solidFill>
              </a:rPr>
              <a:t>1N4007</a:t>
            </a:r>
            <a:r>
              <a:rPr lang="zh-CN" altLang="en-US" sz="3200" b="1" dirty="0" smtClean="0">
                <a:solidFill>
                  <a:srgbClr val="0070C0"/>
                </a:solidFill>
              </a:rPr>
              <a:t>测试</a:t>
            </a:r>
            <a:r>
              <a:rPr lang="en-US" altLang="zh-CN" sz="3200" b="1" dirty="0" smtClean="0">
                <a:solidFill>
                  <a:srgbClr val="0070C0"/>
                </a:solidFill>
              </a:rPr>
              <a:t> </a:t>
            </a:r>
            <a:endParaRPr lang="zh-CN" altLang="en-US" sz="3200" b="1" dirty="0">
              <a:solidFill>
                <a:srgbClr val="0070C0"/>
              </a:solidFill>
            </a:endParaRPr>
          </a:p>
        </p:txBody>
      </p:sp>
      <p:sp>
        <p:nvSpPr>
          <p:cNvPr id="9" name="圆角矩形标注 8"/>
          <p:cNvSpPr/>
          <p:nvPr/>
        </p:nvSpPr>
        <p:spPr>
          <a:xfrm>
            <a:off x="432723" y="4365104"/>
            <a:ext cx="1828530" cy="2239116"/>
          </a:xfrm>
          <a:prstGeom prst="wedgeRoundRectCallout">
            <a:avLst>
              <a:gd name="adj1" fmla="val 82085"/>
              <a:gd name="adj2" fmla="val -4331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量程</a:t>
            </a:r>
            <a:r>
              <a:rPr lang="zh-CN" altLang="en-US" sz="3200" b="1" dirty="0">
                <a:solidFill>
                  <a:srgbClr val="0070C0"/>
                </a:solidFill>
              </a:rPr>
              <a:t>指</a:t>
            </a:r>
            <a:r>
              <a:rPr lang="zh-CN" altLang="en-US" sz="3200" b="1" dirty="0" smtClean="0">
                <a:solidFill>
                  <a:srgbClr val="0070C0"/>
                </a:solidFill>
              </a:rPr>
              <a:t>向二极管</a:t>
            </a:r>
            <a:r>
              <a:rPr lang="en-US" altLang="zh-CN" sz="3200" b="1" dirty="0" smtClean="0">
                <a:solidFill>
                  <a:srgbClr val="0070C0"/>
                </a:solidFill>
              </a:rPr>
              <a:t>/</a:t>
            </a:r>
            <a:r>
              <a:rPr lang="zh-CN" altLang="en-US" sz="3200" b="1" dirty="0" smtClean="0">
                <a:solidFill>
                  <a:srgbClr val="0070C0"/>
                </a:solidFill>
              </a:rPr>
              <a:t>通断测试挡</a:t>
            </a:r>
            <a:endParaRPr lang="zh-CN" altLang="en-US" sz="3200" b="1" dirty="0">
              <a:solidFill>
                <a:srgbClr val="0070C0"/>
              </a:solidFill>
            </a:endParaRPr>
          </a:p>
        </p:txBody>
      </p:sp>
      <p:sp>
        <p:nvSpPr>
          <p:cNvPr id="8" name="圆角矩形标注 7"/>
          <p:cNvSpPr/>
          <p:nvPr/>
        </p:nvSpPr>
        <p:spPr>
          <a:xfrm>
            <a:off x="6456199" y="2492896"/>
            <a:ext cx="2304256" cy="1619252"/>
          </a:xfrm>
          <a:prstGeom prst="wedgeRoundRectCallout">
            <a:avLst>
              <a:gd name="adj1" fmla="val -109764"/>
              <a:gd name="adj2" fmla="val 812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红表笔接正极（无色环端）</a:t>
            </a:r>
            <a:endParaRPr lang="zh-CN" altLang="en-US" sz="3200" b="1" dirty="0">
              <a:solidFill>
                <a:srgbClr val="0070C0"/>
              </a:solidFill>
            </a:endParaRPr>
          </a:p>
        </p:txBody>
      </p:sp>
      <p:sp>
        <p:nvSpPr>
          <p:cNvPr id="10" name="圆角矩形标注 9"/>
          <p:cNvSpPr/>
          <p:nvPr/>
        </p:nvSpPr>
        <p:spPr>
          <a:xfrm>
            <a:off x="6444208" y="4766174"/>
            <a:ext cx="2304256" cy="1619252"/>
          </a:xfrm>
          <a:prstGeom prst="wedgeRoundRectCallout">
            <a:avLst>
              <a:gd name="adj1" fmla="val -77010"/>
              <a:gd name="adj2" fmla="val -10839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solidFill>
                  <a:srgbClr val="0070C0"/>
                </a:solidFill>
              </a:rPr>
              <a:t>黑</a:t>
            </a:r>
            <a:r>
              <a:rPr lang="zh-CN" altLang="en-US" sz="3200" b="1" dirty="0" smtClean="0">
                <a:solidFill>
                  <a:srgbClr val="0070C0"/>
                </a:solidFill>
              </a:rPr>
              <a:t>表笔接负极（色环端）</a:t>
            </a:r>
            <a:endParaRPr lang="zh-CN" altLang="en-US" sz="3200" b="1" dirty="0">
              <a:solidFill>
                <a:srgbClr val="0070C0"/>
              </a:solidFill>
            </a:endParaRPr>
          </a:p>
        </p:txBody>
      </p:sp>
      <p:sp>
        <p:nvSpPr>
          <p:cNvPr id="11" name="圆角矩形标注 10"/>
          <p:cNvSpPr/>
          <p:nvPr/>
        </p:nvSpPr>
        <p:spPr>
          <a:xfrm>
            <a:off x="432722" y="2222144"/>
            <a:ext cx="1918683" cy="1998944"/>
          </a:xfrm>
          <a:prstGeom prst="wedgeRoundRectCallout">
            <a:avLst>
              <a:gd name="adj1" fmla="val 102394"/>
              <a:gd name="adj2" fmla="val -160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正向导通电压</a:t>
            </a:r>
            <a:r>
              <a:rPr lang="zh-CN" altLang="en-US" sz="3200" b="1" dirty="0">
                <a:solidFill>
                  <a:srgbClr val="0070C0"/>
                </a:solidFill>
              </a:rPr>
              <a:t>“</a:t>
            </a:r>
            <a:r>
              <a:rPr lang="en-US" altLang="zh-CN" sz="3200" b="1" dirty="0">
                <a:solidFill>
                  <a:srgbClr val="0070C0"/>
                </a:solidFill>
              </a:rPr>
              <a:t>592</a:t>
            </a:r>
            <a:r>
              <a:rPr lang="zh-CN" altLang="en-US" sz="3200" b="1" dirty="0" smtClean="0">
                <a:solidFill>
                  <a:srgbClr val="0070C0"/>
                </a:solidFill>
              </a:rPr>
              <a:t>”（</a:t>
            </a:r>
            <a:r>
              <a:rPr lang="en-US" altLang="zh-CN" sz="3200" b="1" dirty="0" smtClean="0">
                <a:solidFill>
                  <a:srgbClr val="0070C0"/>
                </a:solidFill>
              </a:rPr>
              <a:t>mV</a:t>
            </a:r>
            <a:r>
              <a:rPr lang="zh-CN" altLang="en-US" sz="3200" b="1" dirty="0" smtClean="0">
                <a:solidFill>
                  <a:srgbClr val="0070C0"/>
                </a:solidFill>
              </a:rPr>
              <a:t>）</a:t>
            </a:r>
            <a:endParaRPr lang="zh-CN" altLang="en-US" sz="3200" b="1" dirty="0">
              <a:solidFill>
                <a:srgbClr val="0070C0"/>
              </a:solidFill>
            </a:endParaRPr>
          </a:p>
        </p:txBody>
      </p:sp>
    </p:spTree>
    <p:extLst>
      <p:ext uri="{BB962C8B-B14F-4D97-AF65-F5344CB8AC3E}">
        <p14:creationId xmlns:p14="http://schemas.microsoft.com/office/powerpoint/2010/main" val="86947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0" grpId="0" animBg="1"/>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222144"/>
            <a:ext cx="4183257" cy="4347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11. </a:t>
            </a:r>
            <a:r>
              <a:rPr lang="zh-CN" altLang="en-US" sz="3200" b="1" dirty="0" smtClean="0">
                <a:solidFill>
                  <a:srgbClr val="0070C0"/>
                </a:solidFill>
              </a:rPr>
              <a:t>典型测量实例</a:t>
            </a:r>
            <a:r>
              <a:rPr lang="en-US" altLang="zh-CN" sz="3200" b="1" dirty="0" smtClean="0">
                <a:solidFill>
                  <a:srgbClr val="0070C0"/>
                </a:solidFill>
              </a:rPr>
              <a:t>4</a:t>
            </a:r>
            <a:r>
              <a:rPr lang="zh-CN" altLang="en-US" sz="3200" b="1" dirty="0" smtClean="0">
                <a:solidFill>
                  <a:srgbClr val="0070C0"/>
                </a:solidFill>
              </a:rPr>
              <a:t>：二极管</a:t>
            </a:r>
            <a:r>
              <a:rPr lang="en-US" altLang="zh-CN" sz="3200" b="1" dirty="0" smtClean="0">
                <a:solidFill>
                  <a:srgbClr val="0070C0"/>
                </a:solidFill>
              </a:rPr>
              <a:t>1N4007</a:t>
            </a:r>
            <a:r>
              <a:rPr lang="zh-CN" altLang="en-US" sz="3200" b="1" dirty="0" smtClean="0">
                <a:solidFill>
                  <a:srgbClr val="0070C0"/>
                </a:solidFill>
              </a:rPr>
              <a:t>测试</a:t>
            </a:r>
            <a:r>
              <a:rPr lang="en-US" altLang="zh-CN" sz="3200" b="1" dirty="0" smtClean="0">
                <a:solidFill>
                  <a:srgbClr val="0070C0"/>
                </a:solidFill>
              </a:rPr>
              <a:t> </a:t>
            </a:r>
            <a:endParaRPr lang="zh-CN" altLang="en-US" sz="3200" b="1" dirty="0">
              <a:solidFill>
                <a:srgbClr val="0070C0"/>
              </a:solidFill>
            </a:endParaRPr>
          </a:p>
        </p:txBody>
      </p:sp>
      <p:sp>
        <p:nvSpPr>
          <p:cNvPr id="8" name="圆角矩形标注 7"/>
          <p:cNvSpPr/>
          <p:nvPr/>
        </p:nvSpPr>
        <p:spPr>
          <a:xfrm>
            <a:off x="6456199" y="2492896"/>
            <a:ext cx="2304256" cy="1619252"/>
          </a:xfrm>
          <a:prstGeom prst="wedgeRoundRectCallout">
            <a:avLst>
              <a:gd name="adj1" fmla="val -109764"/>
              <a:gd name="adj2" fmla="val 812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红表笔接负极（色环端）</a:t>
            </a:r>
            <a:endParaRPr lang="zh-CN" altLang="en-US" sz="3200" b="1" dirty="0">
              <a:solidFill>
                <a:srgbClr val="0070C0"/>
              </a:solidFill>
            </a:endParaRPr>
          </a:p>
        </p:txBody>
      </p:sp>
      <p:sp>
        <p:nvSpPr>
          <p:cNvPr id="10" name="圆角矩形标注 9"/>
          <p:cNvSpPr/>
          <p:nvPr/>
        </p:nvSpPr>
        <p:spPr>
          <a:xfrm>
            <a:off x="6444208" y="4766174"/>
            <a:ext cx="2304256" cy="1619252"/>
          </a:xfrm>
          <a:prstGeom prst="wedgeRoundRectCallout">
            <a:avLst>
              <a:gd name="adj1" fmla="val -136850"/>
              <a:gd name="adj2" fmla="val -11915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solidFill>
                  <a:srgbClr val="0070C0"/>
                </a:solidFill>
              </a:rPr>
              <a:t>黑</a:t>
            </a:r>
            <a:r>
              <a:rPr lang="zh-CN" altLang="en-US" sz="3200" b="1" dirty="0" smtClean="0">
                <a:solidFill>
                  <a:srgbClr val="0070C0"/>
                </a:solidFill>
              </a:rPr>
              <a:t>表笔接正极（无色环端）</a:t>
            </a:r>
            <a:endParaRPr lang="zh-CN" altLang="en-US" sz="3200" b="1" dirty="0">
              <a:solidFill>
                <a:srgbClr val="0070C0"/>
              </a:solidFill>
            </a:endParaRPr>
          </a:p>
        </p:txBody>
      </p:sp>
      <p:sp>
        <p:nvSpPr>
          <p:cNvPr id="11" name="圆角矩形标注 10"/>
          <p:cNvSpPr/>
          <p:nvPr/>
        </p:nvSpPr>
        <p:spPr>
          <a:xfrm>
            <a:off x="432723" y="2222144"/>
            <a:ext cx="1186949" cy="2935048"/>
          </a:xfrm>
          <a:prstGeom prst="wedgeRoundRectCallout">
            <a:avLst>
              <a:gd name="adj1" fmla="val 106147"/>
              <a:gd name="adj2" fmla="val -1842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显示处于反向截止状态</a:t>
            </a:r>
            <a:endParaRPr lang="zh-CN" altLang="en-US" sz="3200" b="1" dirty="0">
              <a:solidFill>
                <a:srgbClr val="0070C0"/>
              </a:solidFill>
            </a:endParaRPr>
          </a:p>
        </p:txBody>
      </p:sp>
    </p:spTree>
    <p:extLst>
      <p:ext uri="{BB962C8B-B14F-4D97-AF65-F5344CB8AC3E}">
        <p14:creationId xmlns:p14="http://schemas.microsoft.com/office/powerpoint/2010/main" val="84229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6000" b="1" dirty="0"/>
              <a:t>UT39A</a:t>
            </a:r>
            <a:r>
              <a:rPr lang="zh-CN" altLang="en-US" sz="6000" b="1" dirty="0"/>
              <a:t>型数字</a:t>
            </a:r>
            <a:r>
              <a:rPr lang="zh-CN" altLang="en-US" sz="6000" b="1" dirty="0" smtClean="0"/>
              <a:t>万用表</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11. </a:t>
            </a:r>
            <a:r>
              <a:rPr lang="zh-CN" altLang="en-US" sz="3200" b="1" dirty="0">
                <a:solidFill>
                  <a:srgbClr val="0070C0"/>
                </a:solidFill>
              </a:rPr>
              <a:t>典型测量</a:t>
            </a:r>
            <a:r>
              <a:rPr lang="zh-CN" altLang="en-US" sz="3200" b="1" dirty="0" smtClean="0">
                <a:solidFill>
                  <a:srgbClr val="0070C0"/>
                </a:solidFill>
              </a:rPr>
              <a:t>实例</a:t>
            </a:r>
            <a:r>
              <a:rPr lang="en-US" altLang="zh-CN" sz="3200" b="1" dirty="0" smtClean="0">
                <a:solidFill>
                  <a:srgbClr val="0070C0"/>
                </a:solidFill>
              </a:rPr>
              <a:t>4</a:t>
            </a:r>
            <a:r>
              <a:rPr lang="zh-CN" altLang="en-US" sz="3200" b="1" dirty="0" smtClean="0">
                <a:solidFill>
                  <a:srgbClr val="0070C0"/>
                </a:solidFill>
              </a:rPr>
              <a:t>：二极管</a:t>
            </a:r>
            <a:r>
              <a:rPr lang="en-US" altLang="zh-CN" sz="3200" b="1" dirty="0" smtClean="0">
                <a:solidFill>
                  <a:srgbClr val="0070C0"/>
                </a:solidFill>
              </a:rPr>
              <a:t>1N4007</a:t>
            </a:r>
            <a:r>
              <a:rPr lang="zh-CN" altLang="en-US" sz="3200" b="1" dirty="0" smtClean="0">
                <a:solidFill>
                  <a:srgbClr val="0070C0"/>
                </a:solidFill>
              </a:rPr>
              <a:t>测试</a:t>
            </a:r>
            <a:r>
              <a:rPr lang="en-US" altLang="zh-CN" sz="3200" b="1" dirty="0" smtClean="0">
                <a:solidFill>
                  <a:srgbClr val="0070C0"/>
                </a:solidFill>
              </a:rPr>
              <a:t> </a:t>
            </a:r>
            <a:endParaRPr lang="zh-CN" altLang="en-US" sz="3200" b="1" dirty="0">
              <a:solidFill>
                <a:srgbClr val="0070C0"/>
              </a:solidFill>
            </a:endParaRPr>
          </a:p>
        </p:txBody>
      </p:sp>
      <p:sp>
        <p:nvSpPr>
          <p:cNvPr id="9" name="内容占位符 2"/>
          <p:cNvSpPr>
            <a:spLocks noGrp="1"/>
          </p:cNvSpPr>
          <p:nvPr>
            <p:ph idx="1"/>
          </p:nvPr>
        </p:nvSpPr>
        <p:spPr>
          <a:xfrm>
            <a:off x="457200" y="2204864"/>
            <a:ext cx="8229600" cy="4081656"/>
          </a:xfrm>
        </p:spPr>
        <p:txBody>
          <a:bodyPr>
            <a:normAutofit/>
          </a:bodyPr>
          <a:lstStyle/>
          <a:p>
            <a:pPr marL="0" indent="0">
              <a:buNone/>
            </a:pPr>
            <a:r>
              <a:rPr lang="zh-CN" altLang="en-US" dirty="0" smtClean="0"/>
              <a:t>思考并试做：</a:t>
            </a:r>
            <a:endParaRPr lang="en-US" altLang="zh-CN" dirty="0" smtClean="0"/>
          </a:p>
          <a:p>
            <a:r>
              <a:rPr lang="zh-CN" altLang="en-US" dirty="0" smtClean="0"/>
              <a:t>如何在事先不知道二极管</a:t>
            </a:r>
            <a:r>
              <a:rPr lang="en-US" altLang="zh-CN" dirty="0" smtClean="0"/>
              <a:t>1N4007</a:t>
            </a:r>
            <a:r>
              <a:rPr lang="zh-CN" altLang="en-US" dirty="0" smtClean="0"/>
              <a:t>哪一端是正负极的条件下利用数字万用表来测试判定</a:t>
            </a:r>
            <a:r>
              <a:rPr lang="en-US" altLang="zh-CN" dirty="0" smtClean="0"/>
              <a:t>?</a:t>
            </a:r>
          </a:p>
          <a:p>
            <a:endParaRPr lang="en-US" altLang="zh-CN" b="1" i="1" u="sng" dirty="0">
              <a:solidFill>
                <a:srgbClr val="FF0000"/>
              </a:solidFill>
            </a:endParaRPr>
          </a:p>
        </p:txBody>
      </p:sp>
    </p:spTree>
    <p:extLst>
      <p:ext uri="{BB962C8B-B14F-4D97-AF65-F5344CB8AC3E}">
        <p14:creationId xmlns:p14="http://schemas.microsoft.com/office/powerpoint/2010/main" val="4442344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823" y="2222145"/>
            <a:ext cx="3804369" cy="4382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12. </a:t>
            </a:r>
            <a:r>
              <a:rPr lang="zh-CN" altLang="en-US" sz="3200" b="1" dirty="0" smtClean="0">
                <a:solidFill>
                  <a:srgbClr val="0070C0"/>
                </a:solidFill>
              </a:rPr>
              <a:t>典型测量实例</a:t>
            </a:r>
            <a:r>
              <a:rPr lang="en-US" altLang="zh-CN" sz="3200" b="1" dirty="0">
                <a:solidFill>
                  <a:srgbClr val="0070C0"/>
                </a:solidFill>
              </a:rPr>
              <a:t>5</a:t>
            </a:r>
            <a:r>
              <a:rPr lang="zh-CN" altLang="en-US" sz="3200" b="1" dirty="0" smtClean="0">
                <a:solidFill>
                  <a:srgbClr val="0070C0"/>
                </a:solidFill>
              </a:rPr>
              <a:t>：红色</a:t>
            </a:r>
            <a:r>
              <a:rPr lang="en-US" altLang="zh-CN" sz="3200" b="1" dirty="0" smtClean="0">
                <a:solidFill>
                  <a:srgbClr val="0070C0"/>
                </a:solidFill>
              </a:rPr>
              <a:t>LED</a:t>
            </a:r>
            <a:r>
              <a:rPr lang="zh-CN" altLang="en-US" sz="3200" b="1" dirty="0" smtClean="0">
                <a:solidFill>
                  <a:srgbClr val="0070C0"/>
                </a:solidFill>
              </a:rPr>
              <a:t>测试</a:t>
            </a:r>
            <a:r>
              <a:rPr lang="en-US" altLang="zh-CN" sz="3200" b="1" dirty="0" smtClean="0">
                <a:solidFill>
                  <a:srgbClr val="0070C0"/>
                </a:solidFill>
              </a:rPr>
              <a:t> </a:t>
            </a:r>
            <a:endParaRPr lang="zh-CN" altLang="en-US" sz="3200" b="1" dirty="0">
              <a:solidFill>
                <a:srgbClr val="0070C0"/>
              </a:solidFill>
            </a:endParaRPr>
          </a:p>
        </p:txBody>
      </p:sp>
      <p:sp>
        <p:nvSpPr>
          <p:cNvPr id="9" name="圆角矩形标注 8"/>
          <p:cNvSpPr/>
          <p:nvPr/>
        </p:nvSpPr>
        <p:spPr>
          <a:xfrm>
            <a:off x="432723" y="4365104"/>
            <a:ext cx="1828530" cy="2239116"/>
          </a:xfrm>
          <a:prstGeom prst="wedgeRoundRectCallout">
            <a:avLst>
              <a:gd name="adj1" fmla="val 79704"/>
              <a:gd name="adj2" fmla="val -4979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量程</a:t>
            </a:r>
            <a:r>
              <a:rPr lang="zh-CN" altLang="en-US" sz="3200" b="1" dirty="0">
                <a:solidFill>
                  <a:srgbClr val="0070C0"/>
                </a:solidFill>
              </a:rPr>
              <a:t>指</a:t>
            </a:r>
            <a:r>
              <a:rPr lang="zh-CN" altLang="en-US" sz="3200" b="1" dirty="0" smtClean="0">
                <a:solidFill>
                  <a:srgbClr val="0070C0"/>
                </a:solidFill>
              </a:rPr>
              <a:t>向二极管</a:t>
            </a:r>
            <a:r>
              <a:rPr lang="en-US" altLang="zh-CN" sz="3200" b="1" dirty="0" smtClean="0">
                <a:solidFill>
                  <a:srgbClr val="0070C0"/>
                </a:solidFill>
              </a:rPr>
              <a:t>/</a:t>
            </a:r>
            <a:r>
              <a:rPr lang="zh-CN" altLang="en-US" sz="3200" b="1" dirty="0" smtClean="0">
                <a:solidFill>
                  <a:srgbClr val="0070C0"/>
                </a:solidFill>
              </a:rPr>
              <a:t>通断测试挡</a:t>
            </a:r>
            <a:endParaRPr lang="zh-CN" altLang="en-US" sz="3200" b="1" dirty="0">
              <a:solidFill>
                <a:srgbClr val="0070C0"/>
              </a:solidFill>
            </a:endParaRPr>
          </a:p>
        </p:txBody>
      </p:sp>
      <p:sp>
        <p:nvSpPr>
          <p:cNvPr id="8" name="圆角矩形标注 7"/>
          <p:cNvSpPr/>
          <p:nvPr/>
        </p:nvSpPr>
        <p:spPr>
          <a:xfrm>
            <a:off x="6456199" y="2492896"/>
            <a:ext cx="2304256" cy="1619252"/>
          </a:xfrm>
          <a:prstGeom prst="wedgeRoundRectCallout">
            <a:avLst>
              <a:gd name="adj1" fmla="val -127401"/>
              <a:gd name="adj2" fmla="val 4667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红表笔接正极（长引脚端）</a:t>
            </a:r>
            <a:endParaRPr lang="zh-CN" altLang="en-US" sz="3200" b="1" dirty="0">
              <a:solidFill>
                <a:srgbClr val="0070C0"/>
              </a:solidFill>
            </a:endParaRPr>
          </a:p>
        </p:txBody>
      </p:sp>
      <p:sp>
        <p:nvSpPr>
          <p:cNvPr id="10" name="圆角矩形标注 9"/>
          <p:cNvSpPr/>
          <p:nvPr/>
        </p:nvSpPr>
        <p:spPr>
          <a:xfrm>
            <a:off x="6444208" y="4766174"/>
            <a:ext cx="2304256" cy="1619252"/>
          </a:xfrm>
          <a:prstGeom prst="wedgeRoundRectCallout">
            <a:avLst>
              <a:gd name="adj1" fmla="val -93387"/>
              <a:gd name="adj2" fmla="val -8419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solidFill>
                  <a:srgbClr val="0070C0"/>
                </a:solidFill>
              </a:rPr>
              <a:t>黑</a:t>
            </a:r>
            <a:r>
              <a:rPr lang="zh-CN" altLang="en-US" sz="3200" b="1" dirty="0" smtClean="0">
                <a:solidFill>
                  <a:srgbClr val="0070C0"/>
                </a:solidFill>
              </a:rPr>
              <a:t>表笔接负极（短引脚端）</a:t>
            </a:r>
            <a:endParaRPr lang="zh-CN" altLang="en-US" sz="3200" b="1" dirty="0">
              <a:solidFill>
                <a:srgbClr val="0070C0"/>
              </a:solidFill>
            </a:endParaRPr>
          </a:p>
        </p:txBody>
      </p:sp>
      <p:sp>
        <p:nvSpPr>
          <p:cNvPr id="11" name="圆角矩形标注 10"/>
          <p:cNvSpPr/>
          <p:nvPr/>
        </p:nvSpPr>
        <p:spPr>
          <a:xfrm>
            <a:off x="432722" y="2222144"/>
            <a:ext cx="1918683" cy="1998944"/>
          </a:xfrm>
          <a:prstGeom prst="wedgeRoundRectCallout">
            <a:avLst>
              <a:gd name="adj1" fmla="val 84239"/>
              <a:gd name="adj2" fmla="val -523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正向导通电压“</a:t>
            </a:r>
            <a:r>
              <a:rPr lang="en-US" altLang="zh-CN" sz="3200" b="1" dirty="0" smtClean="0">
                <a:solidFill>
                  <a:srgbClr val="0070C0"/>
                </a:solidFill>
              </a:rPr>
              <a:t>1840</a:t>
            </a:r>
            <a:r>
              <a:rPr lang="zh-CN" altLang="en-US" sz="3200" b="1" dirty="0" smtClean="0">
                <a:solidFill>
                  <a:srgbClr val="0070C0"/>
                </a:solidFill>
              </a:rPr>
              <a:t>”（</a:t>
            </a:r>
            <a:r>
              <a:rPr lang="en-US" altLang="zh-CN" sz="3200" b="1" dirty="0" smtClean="0">
                <a:solidFill>
                  <a:srgbClr val="0070C0"/>
                </a:solidFill>
              </a:rPr>
              <a:t>mV</a:t>
            </a:r>
            <a:r>
              <a:rPr lang="zh-CN" altLang="en-US" sz="3200" b="1" dirty="0" smtClean="0">
                <a:solidFill>
                  <a:srgbClr val="0070C0"/>
                </a:solidFill>
              </a:rPr>
              <a:t>）</a:t>
            </a:r>
            <a:endParaRPr lang="zh-CN" altLang="en-US" sz="3200" b="1" dirty="0">
              <a:solidFill>
                <a:srgbClr val="0070C0"/>
              </a:solidFill>
            </a:endParaRPr>
          </a:p>
        </p:txBody>
      </p:sp>
    </p:spTree>
    <p:extLst>
      <p:ext uri="{BB962C8B-B14F-4D97-AF65-F5344CB8AC3E}">
        <p14:creationId xmlns:p14="http://schemas.microsoft.com/office/powerpoint/2010/main" val="136078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5400" b="1" dirty="0" smtClean="0"/>
              <a:t>实验箱简介（续）</a:t>
            </a:r>
            <a:endParaRPr lang="zh-CN" altLang="en-US" sz="54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6" name="TextBox 5"/>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5.</a:t>
            </a:r>
            <a:r>
              <a:rPr lang="zh-CN" altLang="en-US" sz="3200" b="1" dirty="0" smtClean="0">
                <a:solidFill>
                  <a:srgbClr val="0070C0"/>
                </a:solidFill>
              </a:rPr>
              <a:t>直流稳压电源（位于实验箱的左下角）</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4" y="2217846"/>
            <a:ext cx="2836642" cy="4307498"/>
          </a:xfrm>
          <a:prstGeom prst="rect">
            <a:avLst/>
          </a:prstGeom>
          <a:noFill/>
          <a:extLst>
            <a:ext uri="{909E8E84-426E-40DD-AFC4-6F175D3DCCD1}">
              <a14:hiddenFill xmlns:a14="http://schemas.microsoft.com/office/drawing/2010/main">
                <a:solidFill>
                  <a:srgbClr val="FFFFFF"/>
                </a:solidFill>
              </a14:hiddenFill>
            </a:ext>
          </a:extLst>
        </p:spPr>
      </p:pic>
      <p:sp>
        <p:nvSpPr>
          <p:cNvPr id="8" name="圆角矩形标注 7"/>
          <p:cNvSpPr/>
          <p:nvPr/>
        </p:nvSpPr>
        <p:spPr>
          <a:xfrm>
            <a:off x="3347865" y="2205766"/>
            <a:ext cx="5400600" cy="2879418"/>
          </a:xfrm>
          <a:prstGeom prst="wedgeRoundRectCallout">
            <a:avLst>
              <a:gd name="adj1" fmla="val -87533"/>
              <a:gd name="adj2" fmla="val -2417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t>        </a:t>
            </a:r>
            <a:r>
              <a:rPr lang="zh-CN" altLang="en-US" sz="3200" b="1" dirty="0" smtClean="0">
                <a:solidFill>
                  <a:srgbClr val="0070C0"/>
                </a:solidFill>
              </a:rPr>
              <a:t>开关置于</a:t>
            </a:r>
            <a:r>
              <a:rPr lang="en-US" altLang="zh-CN" sz="3200" b="1" dirty="0" smtClean="0">
                <a:solidFill>
                  <a:srgbClr val="0070C0"/>
                </a:solidFill>
              </a:rPr>
              <a:t>“</a:t>
            </a:r>
            <a:r>
              <a:rPr lang="zh-CN" altLang="en-US" sz="3200" b="1" dirty="0" smtClean="0">
                <a:solidFill>
                  <a:srgbClr val="0070C0"/>
                </a:solidFill>
              </a:rPr>
              <a:t>开</a:t>
            </a:r>
            <a:r>
              <a:rPr lang="en-US" altLang="zh-CN" sz="3200" b="1" dirty="0" smtClean="0">
                <a:solidFill>
                  <a:srgbClr val="0070C0"/>
                </a:solidFill>
              </a:rPr>
              <a:t>”</a:t>
            </a:r>
            <a:r>
              <a:rPr lang="zh-CN" altLang="en-US" sz="3200" b="1" dirty="0" smtClean="0">
                <a:solidFill>
                  <a:srgbClr val="0070C0"/>
                </a:solidFill>
              </a:rPr>
              <a:t>时，</a:t>
            </a:r>
            <a:r>
              <a:rPr lang="en-US" altLang="zh-CN" sz="3200" b="1" dirty="0" smtClean="0">
                <a:solidFill>
                  <a:srgbClr val="0070C0"/>
                </a:solidFill>
                <a:latin typeface="Calibri"/>
                <a:cs typeface="Calibri"/>
              </a:rPr>
              <a:t>±5V</a:t>
            </a:r>
            <a:r>
              <a:rPr lang="zh-CN" altLang="en-US" sz="3200" b="1" dirty="0" smtClean="0">
                <a:solidFill>
                  <a:srgbClr val="0070C0"/>
                </a:solidFill>
                <a:latin typeface="Calibri"/>
                <a:cs typeface="Calibri"/>
              </a:rPr>
              <a:t>红绿</a:t>
            </a:r>
            <a:r>
              <a:rPr lang="en-US" altLang="zh-CN" sz="3200" b="1" dirty="0" smtClean="0">
                <a:solidFill>
                  <a:srgbClr val="0070C0"/>
                </a:solidFill>
                <a:latin typeface="Calibri"/>
                <a:cs typeface="Calibri"/>
              </a:rPr>
              <a:t>LED</a:t>
            </a:r>
            <a:r>
              <a:rPr lang="zh-CN" altLang="en-US" sz="3200" b="1" dirty="0" smtClean="0">
                <a:solidFill>
                  <a:srgbClr val="0070C0"/>
                </a:solidFill>
                <a:latin typeface="Calibri"/>
                <a:cs typeface="Calibri"/>
              </a:rPr>
              <a:t>灯</a:t>
            </a:r>
            <a:r>
              <a:rPr lang="en-US" altLang="zh-CN" sz="3200" b="1" dirty="0" smtClean="0">
                <a:solidFill>
                  <a:srgbClr val="0070C0"/>
                </a:solidFill>
                <a:latin typeface="Calibri"/>
                <a:cs typeface="Calibri"/>
              </a:rPr>
              <a:t>“</a:t>
            </a:r>
            <a:r>
              <a:rPr lang="zh-CN" altLang="en-US" sz="3200" b="1" dirty="0" smtClean="0">
                <a:solidFill>
                  <a:srgbClr val="0070C0"/>
                </a:solidFill>
                <a:latin typeface="Calibri"/>
                <a:cs typeface="Calibri"/>
              </a:rPr>
              <a:t>亮</a:t>
            </a:r>
            <a:r>
              <a:rPr lang="en-US" altLang="zh-CN" sz="3200" b="1" dirty="0" smtClean="0">
                <a:solidFill>
                  <a:srgbClr val="0070C0"/>
                </a:solidFill>
                <a:latin typeface="Calibri"/>
                <a:cs typeface="Calibri"/>
              </a:rPr>
              <a:t>”</a:t>
            </a:r>
            <a:r>
              <a:rPr lang="zh-CN" altLang="en-US" sz="3200" b="1" dirty="0" smtClean="0">
                <a:solidFill>
                  <a:srgbClr val="0070C0"/>
                </a:solidFill>
                <a:latin typeface="Calibri"/>
                <a:cs typeface="Calibri"/>
              </a:rPr>
              <a:t>，灯右侧的红绿插线孔将产生</a:t>
            </a:r>
            <a:r>
              <a:rPr lang="en-US" altLang="zh-CN" sz="3200" b="1" dirty="0" smtClean="0">
                <a:solidFill>
                  <a:srgbClr val="0070C0"/>
                </a:solidFill>
                <a:latin typeface="Calibri"/>
                <a:cs typeface="Calibri"/>
              </a:rPr>
              <a:t>±5V</a:t>
            </a:r>
            <a:r>
              <a:rPr lang="zh-CN" altLang="en-US" sz="3200" b="1" dirty="0" smtClean="0">
                <a:solidFill>
                  <a:srgbClr val="0070C0"/>
                </a:solidFill>
                <a:latin typeface="Calibri"/>
                <a:cs typeface="Calibri"/>
              </a:rPr>
              <a:t>的直流电压，如：红色插线孔与黑色的</a:t>
            </a:r>
            <a:r>
              <a:rPr lang="en-US" altLang="zh-CN" sz="3200" b="1" dirty="0" smtClean="0">
                <a:solidFill>
                  <a:srgbClr val="0070C0"/>
                </a:solidFill>
                <a:latin typeface="Calibri"/>
                <a:cs typeface="Calibri"/>
              </a:rPr>
              <a:t>“</a:t>
            </a:r>
            <a:r>
              <a:rPr lang="zh-CN" altLang="en-US" sz="3200" b="1" dirty="0" smtClean="0">
                <a:solidFill>
                  <a:srgbClr val="0070C0"/>
                </a:solidFill>
                <a:latin typeface="Calibri"/>
                <a:cs typeface="Calibri"/>
              </a:rPr>
              <a:t>地</a:t>
            </a:r>
            <a:r>
              <a:rPr lang="en-US" altLang="zh-CN" sz="3200" b="1" dirty="0" smtClean="0">
                <a:solidFill>
                  <a:srgbClr val="0070C0"/>
                </a:solidFill>
                <a:latin typeface="Calibri"/>
                <a:cs typeface="Calibri"/>
              </a:rPr>
              <a:t>”</a:t>
            </a:r>
            <a:r>
              <a:rPr lang="zh-CN" altLang="en-US" sz="3200" b="1" dirty="0" smtClean="0">
                <a:solidFill>
                  <a:srgbClr val="0070C0"/>
                </a:solidFill>
                <a:latin typeface="Calibri"/>
                <a:cs typeface="Calibri"/>
              </a:rPr>
              <a:t>之间将产生</a:t>
            </a:r>
            <a:r>
              <a:rPr lang="en-US" altLang="zh-CN" sz="3200" b="1" dirty="0" smtClean="0">
                <a:solidFill>
                  <a:srgbClr val="0070C0"/>
                </a:solidFill>
                <a:latin typeface="Calibri"/>
                <a:cs typeface="Calibri"/>
              </a:rPr>
              <a:t>+5V</a:t>
            </a:r>
            <a:r>
              <a:rPr lang="zh-CN" altLang="en-US" sz="3200" b="1" dirty="0" smtClean="0">
                <a:solidFill>
                  <a:srgbClr val="0070C0"/>
                </a:solidFill>
                <a:latin typeface="Calibri"/>
                <a:cs typeface="Calibri"/>
              </a:rPr>
              <a:t>电压差。</a:t>
            </a:r>
            <a:endParaRPr lang="zh-CN" altLang="en-US" sz="3200" b="1" dirty="0">
              <a:solidFill>
                <a:srgbClr val="0070C0"/>
              </a:solidFill>
            </a:endParaRPr>
          </a:p>
        </p:txBody>
      </p:sp>
      <p:sp>
        <p:nvSpPr>
          <p:cNvPr id="9" name="圆角矩形标注 8"/>
          <p:cNvSpPr/>
          <p:nvPr/>
        </p:nvSpPr>
        <p:spPr>
          <a:xfrm>
            <a:off x="3347865" y="5229200"/>
            <a:ext cx="5400600" cy="1151226"/>
          </a:xfrm>
          <a:prstGeom prst="wedgeRoundRectCallout">
            <a:avLst>
              <a:gd name="adj1" fmla="val -86758"/>
              <a:gd name="adj2" fmla="val -7082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solidFill>
                  <a:srgbClr val="0070C0"/>
                </a:solidFill>
              </a:rPr>
              <a:t> </a:t>
            </a:r>
            <a:r>
              <a:rPr lang="zh-CN" altLang="en-US" sz="3200" b="1" dirty="0" smtClean="0">
                <a:solidFill>
                  <a:srgbClr val="0070C0"/>
                </a:solidFill>
              </a:rPr>
              <a:t>       控制</a:t>
            </a:r>
            <a:r>
              <a:rPr lang="en-US" altLang="zh-CN" sz="3200" b="1" dirty="0" smtClean="0">
                <a:solidFill>
                  <a:srgbClr val="0070C0"/>
                </a:solidFill>
                <a:latin typeface="Calibri"/>
                <a:cs typeface="Calibri"/>
              </a:rPr>
              <a:t>±15V</a:t>
            </a:r>
            <a:r>
              <a:rPr lang="zh-CN" altLang="en-US" sz="3200" b="1" dirty="0" smtClean="0">
                <a:solidFill>
                  <a:srgbClr val="0070C0"/>
                </a:solidFill>
                <a:latin typeface="Calibri"/>
                <a:cs typeface="Calibri"/>
              </a:rPr>
              <a:t>直流电压输出的拨动开关。</a:t>
            </a:r>
            <a:endParaRPr lang="zh-CN" altLang="en-US" sz="3200" b="1" dirty="0">
              <a:solidFill>
                <a:srgbClr val="0070C0"/>
              </a:solidFill>
            </a:endParaRPr>
          </a:p>
        </p:txBody>
      </p:sp>
    </p:spTree>
    <p:extLst>
      <p:ext uri="{BB962C8B-B14F-4D97-AF65-F5344CB8AC3E}">
        <p14:creationId xmlns:p14="http://schemas.microsoft.com/office/powerpoint/2010/main" val="242109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2222144"/>
            <a:ext cx="4032448" cy="4375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12. </a:t>
            </a:r>
            <a:r>
              <a:rPr lang="zh-CN" altLang="en-US" sz="3200" b="1" dirty="0" smtClean="0">
                <a:solidFill>
                  <a:srgbClr val="0070C0"/>
                </a:solidFill>
              </a:rPr>
              <a:t>典型测量实例</a:t>
            </a:r>
            <a:r>
              <a:rPr lang="en-US" altLang="zh-CN" sz="3200" b="1" dirty="0">
                <a:solidFill>
                  <a:srgbClr val="0070C0"/>
                </a:solidFill>
              </a:rPr>
              <a:t>5</a:t>
            </a:r>
            <a:r>
              <a:rPr lang="zh-CN" altLang="en-US" sz="3200" b="1" dirty="0" smtClean="0">
                <a:solidFill>
                  <a:srgbClr val="0070C0"/>
                </a:solidFill>
              </a:rPr>
              <a:t>：红色</a:t>
            </a:r>
            <a:r>
              <a:rPr lang="en-US" altLang="zh-CN" sz="3200" b="1" dirty="0" smtClean="0">
                <a:solidFill>
                  <a:srgbClr val="0070C0"/>
                </a:solidFill>
              </a:rPr>
              <a:t>LED</a:t>
            </a:r>
            <a:r>
              <a:rPr lang="zh-CN" altLang="en-US" sz="3200" b="1" dirty="0" smtClean="0">
                <a:solidFill>
                  <a:srgbClr val="0070C0"/>
                </a:solidFill>
              </a:rPr>
              <a:t>测试</a:t>
            </a:r>
            <a:r>
              <a:rPr lang="en-US" altLang="zh-CN" sz="3200" b="1" dirty="0" smtClean="0">
                <a:solidFill>
                  <a:srgbClr val="0070C0"/>
                </a:solidFill>
              </a:rPr>
              <a:t> </a:t>
            </a:r>
            <a:endParaRPr lang="zh-CN" altLang="en-US" sz="3200" b="1" dirty="0">
              <a:solidFill>
                <a:srgbClr val="0070C0"/>
              </a:solidFill>
            </a:endParaRPr>
          </a:p>
        </p:txBody>
      </p:sp>
      <p:sp>
        <p:nvSpPr>
          <p:cNvPr id="8" name="圆角矩形标注 7"/>
          <p:cNvSpPr/>
          <p:nvPr/>
        </p:nvSpPr>
        <p:spPr>
          <a:xfrm>
            <a:off x="6456199" y="2492896"/>
            <a:ext cx="2304256" cy="1619252"/>
          </a:xfrm>
          <a:prstGeom prst="wedgeRoundRectCallout">
            <a:avLst>
              <a:gd name="adj1" fmla="val -80789"/>
              <a:gd name="adj2" fmla="val 4577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红表笔接负极（短引脚端）</a:t>
            </a:r>
            <a:endParaRPr lang="zh-CN" altLang="en-US" sz="3200" b="1" dirty="0">
              <a:solidFill>
                <a:srgbClr val="0070C0"/>
              </a:solidFill>
            </a:endParaRPr>
          </a:p>
        </p:txBody>
      </p:sp>
      <p:sp>
        <p:nvSpPr>
          <p:cNvPr id="10" name="圆角矩形标注 9"/>
          <p:cNvSpPr/>
          <p:nvPr/>
        </p:nvSpPr>
        <p:spPr>
          <a:xfrm>
            <a:off x="6444208" y="4766174"/>
            <a:ext cx="2304256" cy="1619252"/>
          </a:xfrm>
          <a:prstGeom prst="wedgeRoundRectCallout">
            <a:avLst>
              <a:gd name="adj1" fmla="val -112284"/>
              <a:gd name="adj2" fmla="val -8957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solidFill>
                  <a:srgbClr val="0070C0"/>
                </a:solidFill>
              </a:rPr>
              <a:t>黑</a:t>
            </a:r>
            <a:r>
              <a:rPr lang="zh-CN" altLang="en-US" sz="3200" b="1" dirty="0" smtClean="0">
                <a:solidFill>
                  <a:srgbClr val="0070C0"/>
                </a:solidFill>
              </a:rPr>
              <a:t>表笔接正极（长引脚端）</a:t>
            </a:r>
            <a:endParaRPr lang="zh-CN" altLang="en-US" sz="3200" b="1" dirty="0">
              <a:solidFill>
                <a:srgbClr val="0070C0"/>
              </a:solidFill>
            </a:endParaRPr>
          </a:p>
        </p:txBody>
      </p:sp>
      <p:sp>
        <p:nvSpPr>
          <p:cNvPr id="11" name="圆角矩形标注 10"/>
          <p:cNvSpPr/>
          <p:nvPr/>
        </p:nvSpPr>
        <p:spPr>
          <a:xfrm>
            <a:off x="432723" y="2222144"/>
            <a:ext cx="1691005" cy="2935048"/>
          </a:xfrm>
          <a:prstGeom prst="wedgeRoundRectCallout">
            <a:avLst>
              <a:gd name="adj1" fmla="val 81256"/>
              <a:gd name="adj2" fmla="val -1941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显示处于反向截止状态，且</a:t>
            </a:r>
            <a:r>
              <a:rPr lang="en-US" altLang="zh-CN" sz="3200" b="1" dirty="0" smtClean="0">
                <a:solidFill>
                  <a:srgbClr val="0070C0"/>
                </a:solidFill>
              </a:rPr>
              <a:t>LED</a:t>
            </a:r>
            <a:r>
              <a:rPr lang="zh-CN" altLang="en-US" sz="3200" b="1" dirty="0">
                <a:solidFill>
                  <a:srgbClr val="0070C0"/>
                </a:solidFill>
              </a:rPr>
              <a:t>灭</a:t>
            </a:r>
          </a:p>
        </p:txBody>
      </p:sp>
    </p:spTree>
    <p:extLst>
      <p:ext uri="{BB962C8B-B14F-4D97-AF65-F5344CB8AC3E}">
        <p14:creationId xmlns:p14="http://schemas.microsoft.com/office/powerpoint/2010/main" val="367015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12. </a:t>
            </a:r>
            <a:r>
              <a:rPr lang="zh-CN" altLang="en-US" sz="3200" b="1" dirty="0">
                <a:solidFill>
                  <a:srgbClr val="0070C0"/>
                </a:solidFill>
              </a:rPr>
              <a:t>典型测量实例</a:t>
            </a:r>
            <a:r>
              <a:rPr lang="en-US" altLang="zh-CN" sz="3200" b="1" dirty="0">
                <a:solidFill>
                  <a:srgbClr val="0070C0"/>
                </a:solidFill>
              </a:rPr>
              <a:t>5</a:t>
            </a:r>
            <a:r>
              <a:rPr lang="zh-CN" altLang="en-US" sz="3200" b="1" dirty="0">
                <a:solidFill>
                  <a:srgbClr val="0070C0"/>
                </a:solidFill>
              </a:rPr>
              <a:t>：红色</a:t>
            </a:r>
            <a:r>
              <a:rPr lang="en-US" altLang="zh-CN" sz="3200" b="1" dirty="0">
                <a:solidFill>
                  <a:srgbClr val="0070C0"/>
                </a:solidFill>
              </a:rPr>
              <a:t>LED</a:t>
            </a:r>
            <a:r>
              <a:rPr lang="zh-CN" altLang="en-US" sz="3200" b="1" dirty="0">
                <a:solidFill>
                  <a:srgbClr val="0070C0"/>
                </a:solidFill>
              </a:rPr>
              <a:t>测试</a:t>
            </a:r>
            <a:r>
              <a:rPr lang="en-US" altLang="zh-CN" sz="3200" b="1" dirty="0">
                <a:solidFill>
                  <a:srgbClr val="0070C0"/>
                </a:solidFill>
              </a:rPr>
              <a:t> </a:t>
            </a:r>
            <a:endParaRPr lang="zh-CN" altLang="en-US" sz="3200" b="1" dirty="0">
              <a:solidFill>
                <a:srgbClr val="0070C0"/>
              </a:solidFill>
            </a:endParaRPr>
          </a:p>
        </p:txBody>
      </p:sp>
      <p:sp>
        <p:nvSpPr>
          <p:cNvPr id="9" name="内容占位符 2"/>
          <p:cNvSpPr>
            <a:spLocks noGrp="1"/>
          </p:cNvSpPr>
          <p:nvPr>
            <p:ph idx="1"/>
          </p:nvPr>
        </p:nvSpPr>
        <p:spPr>
          <a:xfrm>
            <a:off x="457200" y="2204864"/>
            <a:ext cx="8229600" cy="4081656"/>
          </a:xfrm>
        </p:spPr>
        <p:txBody>
          <a:bodyPr>
            <a:normAutofit/>
          </a:bodyPr>
          <a:lstStyle/>
          <a:p>
            <a:pPr marL="0" indent="0">
              <a:buNone/>
            </a:pPr>
            <a:r>
              <a:rPr lang="zh-CN" altLang="en-US" dirty="0" smtClean="0"/>
              <a:t>思考并试做：</a:t>
            </a:r>
            <a:endParaRPr lang="en-US" altLang="zh-CN" dirty="0" smtClean="0"/>
          </a:p>
          <a:p>
            <a:r>
              <a:rPr lang="zh-CN" altLang="en-US" dirty="0"/>
              <a:t>如何在事先不知道</a:t>
            </a:r>
            <a:r>
              <a:rPr lang="zh-CN" altLang="en-US" dirty="0" smtClean="0"/>
              <a:t>二极管</a:t>
            </a:r>
            <a:r>
              <a:rPr lang="en-US" altLang="zh-CN" dirty="0" smtClean="0"/>
              <a:t>LED</a:t>
            </a:r>
            <a:r>
              <a:rPr lang="zh-CN" altLang="en-US" dirty="0" smtClean="0"/>
              <a:t>哪</a:t>
            </a:r>
            <a:r>
              <a:rPr lang="zh-CN" altLang="en-US" dirty="0"/>
              <a:t>一端是正负极的条件下利用数字万用表来测试判定</a:t>
            </a:r>
            <a:r>
              <a:rPr lang="en-US" altLang="zh-CN" dirty="0"/>
              <a:t>?</a:t>
            </a:r>
          </a:p>
          <a:p>
            <a:endParaRPr lang="en-US" altLang="zh-CN" dirty="0" smtClean="0"/>
          </a:p>
        </p:txBody>
      </p:sp>
    </p:spTree>
    <p:extLst>
      <p:ext uri="{BB962C8B-B14F-4D97-AF65-F5344CB8AC3E}">
        <p14:creationId xmlns:p14="http://schemas.microsoft.com/office/powerpoint/2010/main" val="39228635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5539" y="2222144"/>
            <a:ext cx="4416599" cy="408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13. </a:t>
            </a:r>
            <a:r>
              <a:rPr lang="zh-CN" altLang="en-US" sz="3200" b="1" dirty="0" smtClean="0">
                <a:solidFill>
                  <a:srgbClr val="0070C0"/>
                </a:solidFill>
              </a:rPr>
              <a:t>典型测量实例</a:t>
            </a:r>
            <a:r>
              <a:rPr lang="en-US" altLang="zh-CN" sz="3200" b="1" dirty="0" smtClean="0">
                <a:solidFill>
                  <a:srgbClr val="0070C0"/>
                </a:solidFill>
              </a:rPr>
              <a:t>6</a:t>
            </a:r>
            <a:r>
              <a:rPr lang="zh-CN" altLang="en-US" sz="3200" b="1" dirty="0" smtClean="0">
                <a:solidFill>
                  <a:srgbClr val="0070C0"/>
                </a:solidFill>
              </a:rPr>
              <a:t>：通断测试</a:t>
            </a:r>
            <a:r>
              <a:rPr lang="en-US" altLang="zh-CN" sz="3200" b="1" dirty="0" smtClean="0">
                <a:solidFill>
                  <a:srgbClr val="0070C0"/>
                </a:solidFill>
              </a:rPr>
              <a:t> </a:t>
            </a:r>
            <a:endParaRPr lang="zh-CN" altLang="en-US" sz="3200" b="1" dirty="0">
              <a:solidFill>
                <a:srgbClr val="0070C0"/>
              </a:solidFill>
            </a:endParaRPr>
          </a:p>
        </p:txBody>
      </p:sp>
      <p:sp>
        <p:nvSpPr>
          <p:cNvPr id="8" name="圆角矩形标注 7"/>
          <p:cNvSpPr/>
          <p:nvPr/>
        </p:nvSpPr>
        <p:spPr>
          <a:xfrm>
            <a:off x="7092280" y="2222144"/>
            <a:ext cx="1668174" cy="1566896"/>
          </a:xfrm>
          <a:prstGeom prst="wedgeRoundRectCallout">
            <a:avLst>
              <a:gd name="adj1" fmla="val -162390"/>
              <a:gd name="adj2" fmla="val 9113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将红黑</a:t>
            </a:r>
            <a:r>
              <a:rPr lang="zh-CN" altLang="en-US" sz="3200" b="1" smtClean="0">
                <a:solidFill>
                  <a:srgbClr val="0070C0"/>
                </a:solidFill>
              </a:rPr>
              <a:t>表笔对接起来</a:t>
            </a:r>
            <a:endParaRPr lang="zh-CN" altLang="en-US" sz="3200" b="1" dirty="0">
              <a:solidFill>
                <a:srgbClr val="0070C0"/>
              </a:solidFill>
            </a:endParaRPr>
          </a:p>
        </p:txBody>
      </p:sp>
      <p:sp>
        <p:nvSpPr>
          <p:cNvPr id="10" name="圆角矩形标注 9"/>
          <p:cNvSpPr/>
          <p:nvPr/>
        </p:nvSpPr>
        <p:spPr>
          <a:xfrm>
            <a:off x="439214" y="2222143"/>
            <a:ext cx="1612506" cy="2041977"/>
          </a:xfrm>
          <a:prstGeom prst="wedgeRoundRectCallout">
            <a:avLst>
              <a:gd name="adj1" fmla="val 140584"/>
              <a:gd name="adj2" fmla="val -1517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solidFill>
                  <a:srgbClr val="0070C0"/>
                </a:solidFill>
              </a:rPr>
              <a:t>蜂鸣器会鸣响且显示导通</a:t>
            </a:r>
            <a:endParaRPr lang="zh-CN" altLang="en-US" sz="3200" b="1" dirty="0">
              <a:solidFill>
                <a:srgbClr val="0070C0"/>
              </a:solidFill>
            </a:endParaRPr>
          </a:p>
        </p:txBody>
      </p:sp>
      <p:sp>
        <p:nvSpPr>
          <p:cNvPr id="11" name="圆角矩形标注 10"/>
          <p:cNvSpPr/>
          <p:nvPr/>
        </p:nvSpPr>
        <p:spPr>
          <a:xfrm>
            <a:off x="439214" y="4437112"/>
            <a:ext cx="1828530" cy="2163195"/>
          </a:xfrm>
          <a:prstGeom prst="wedgeRoundRectCallout">
            <a:avLst>
              <a:gd name="adj1" fmla="val 127631"/>
              <a:gd name="adj2" fmla="val -7422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solidFill>
                  <a:srgbClr val="0070C0"/>
                </a:solidFill>
              </a:rPr>
              <a:t>量程指向二极管</a:t>
            </a:r>
            <a:r>
              <a:rPr lang="en-US" altLang="zh-CN" sz="3200" b="1" dirty="0">
                <a:solidFill>
                  <a:srgbClr val="0070C0"/>
                </a:solidFill>
              </a:rPr>
              <a:t>/</a:t>
            </a:r>
            <a:r>
              <a:rPr lang="zh-CN" altLang="en-US" sz="3200" b="1" dirty="0">
                <a:solidFill>
                  <a:srgbClr val="0070C0"/>
                </a:solidFill>
              </a:rPr>
              <a:t>通断测试挡</a:t>
            </a:r>
          </a:p>
        </p:txBody>
      </p:sp>
    </p:spTree>
    <p:extLst>
      <p:ext uri="{BB962C8B-B14F-4D97-AF65-F5344CB8AC3E}">
        <p14:creationId xmlns:p14="http://schemas.microsoft.com/office/powerpoint/2010/main" val="49546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13. </a:t>
            </a:r>
            <a:r>
              <a:rPr lang="zh-CN" altLang="en-US" sz="3200" b="1" dirty="0" smtClean="0">
                <a:solidFill>
                  <a:srgbClr val="0070C0"/>
                </a:solidFill>
              </a:rPr>
              <a:t>典型测量实例</a:t>
            </a:r>
            <a:r>
              <a:rPr lang="en-US" altLang="zh-CN" sz="3200" b="1" dirty="0" smtClean="0">
                <a:solidFill>
                  <a:srgbClr val="0070C0"/>
                </a:solidFill>
              </a:rPr>
              <a:t>6</a:t>
            </a:r>
            <a:r>
              <a:rPr lang="zh-CN" altLang="en-US" sz="3200" b="1" dirty="0" smtClean="0">
                <a:solidFill>
                  <a:srgbClr val="0070C0"/>
                </a:solidFill>
              </a:rPr>
              <a:t>：通断测试</a:t>
            </a:r>
            <a:r>
              <a:rPr lang="en-US" altLang="zh-CN" sz="3200" b="1" dirty="0" smtClean="0">
                <a:solidFill>
                  <a:srgbClr val="0070C0"/>
                </a:solidFill>
              </a:rPr>
              <a:t> </a:t>
            </a:r>
            <a:endParaRPr lang="zh-CN" altLang="en-US" sz="3200" b="1" dirty="0">
              <a:solidFill>
                <a:srgbClr val="0070C0"/>
              </a:solidFill>
            </a:endParaRPr>
          </a:p>
        </p:txBody>
      </p:sp>
      <p:sp>
        <p:nvSpPr>
          <p:cNvPr id="9" name="内容占位符 2"/>
          <p:cNvSpPr>
            <a:spLocks noGrp="1"/>
          </p:cNvSpPr>
          <p:nvPr>
            <p:ph idx="1"/>
          </p:nvPr>
        </p:nvSpPr>
        <p:spPr>
          <a:xfrm>
            <a:off x="457200" y="2204864"/>
            <a:ext cx="8229600" cy="4081656"/>
          </a:xfrm>
        </p:spPr>
        <p:txBody>
          <a:bodyPr>
            <a:normAutofit/>
          </a:bodyPr>
          <a:lstStyle/>
          <a:p>
            <a:pPr marL="0" indent="0">
              <a:buNone/>
            </a:pPr>
            <a:r>
              <a:rPr lang="zh-CN" altLang="en-US" dirty="0" smtClean="0"/>
              <a:t>思考并试做：</a:t>
            </a:r>
            <a:endParaRPr lang="en-US" altLang="zh-CN" dirty="0" smtClean="0"/>
          </a:p>
          <a:p>
            <a:r>
              <a:rPr lang="zh-CN" altLang="en-US" dirty="0" smtClean="0"/>
              <a:t>如何利用万用表的通断测试功能判定电路中的两点是否处于短路状态。</a:t>
            </a:r>
            <a:endParaRPr lang="en-US" altLang="zh-CN" dirty="0" smtClean="0"/>
          </a:p>
          <a:p>
            <a:r>
              <a:rPr lang="zh-CN" altLang="en-US" dirty="0"/>
              <a:t>如何利用万用表的通断测试功能</a:t>
            </a:r>
            <a:r>
              <a:rPr lang="zh-CN" altLang="en-US" dirty="0" smtClean="0"/>
              <a:t>判定实验连接线是否导通。</a:t>
            </a:r>
            <a:endParaRPr lang="en-US" altLang="zh-CN" dirty="0" smtClean="0"/>
          </a:p>
        </p:txBody>
      </p:sp>
    </p:spTree>
    <p:extLst>
      <p:ext uri="{BB962C8B-B14F-4D97-AF65-F5344CB8AC3E}">
        <p14:creationId xmlns:p14="http://schemas.microsoft.com/office/powerpoint/2010/main" val="31931768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13. </a:t>
            </a:r>
            <a:r>
              <a:rPr lang="zh-CN" altLang="en-US" sz="3200" b="1" dirty="0" smtClean="0">
                <a:solidFill>
                  <a:srgbClr val="0070C0"/>
                </a:solidFill>
              </a:rPr>
              <a:t>典型测量实例</a:t>
            </a:r>
            <a:r>
              <a:rPr lang="en-US" altLang="zh-CN" sz="3200" b="1" dirty="0" smtClean="0">
                <a:solidFill>
                  <a:srgbClr val="0070C0"/>
                </a:solidFill>
              </a:rPr>
              <a:t>6</a:t>
            </a:r>
            <a:r>
              <a:rPr lang="zh-CN" altLang="en-US" sz="3200" b="1" dirty="0" smtClean="0">
                <a:solidFill>
                  <a:srgbClr val="0070C0"/>
                </a:solidFill>
              </a:rPr>
              <a:t>：通断测试</a:t>
            </a:r>
            <a:r>
              <a:rPr lang="en-US" altLang="zh-CN" sz="3200" b="1" dirty="0" smtClean="0">
                <a:solidFill>
                  <a:srgbClr val="0070C0"/>
                </a:solidFill>
              </a:rPr>
              <a:t> </a:t>
            </a:r>
            <a:endParaRPr lang="zh-CN" altLang="en-US" sz="3200" b="1" dirty="0">
              <a:solidFill>
                <a:srgbClr val="0070C0"/>
              </a:solidFill>
            </a:endParaRPr>
          </a:p>
        </p:txBody>
      </p:sp>
      <p:sp>
        <p:nvSpPr>
          <p:cNvPr id="9" name="内容占位符 2"/>
          <p:cNvSpPr>
            <a:spLocks noGrp="1"/>
          </p:cNvSpPr>
          <p:nvPr>
            <p:ph idx="1"/>
          </p:nvPr>
        </p:nvSpPr>
        <p:spPr>
          <a:xfrm>
            <a:off x="457200" y="2204864"/>
            <a:ext cx="8291264" cy="4081656"/>
          </a:xfrm>
        </p:spPr>
        <p:txBody>
          <a:bodyPr>
            <a:normAutofit/>
          </a:bodyPr>
          <a:lstStyle/>
          <a:p>
            <a:pPr marL="0" indent="0">
              <a:buNone/>
            </a:pPr>
            <a:r>
              <a:rPr lang="zh-CN" altLang="en-US" dirty="0" smtClean="0"/>
              <a:t>特别提醒：</a:t>
            </a:r>
            <a:endParaRPr lang="en-US" altLang="zh-CN" dirty="0" smtClean="0"/>
          </a:p>
          <a:p>
            <a:r>
              <a:rPr lang="zh-CN" altLang="en-US" dirty="0"/>
              <a:t>请勿</a:t>
            </a:r>
            <a:r>
              <a:rPr lang="zh-CN" altLang="en-US" dirty="0" smtClean="0"/>
              <a:t>带电进行通断测试，</a:t>
            </a:r>
            <a:r>
              <a:rPr lang="zh-CN" altLang="en-US" dirty="0"/>
              <a:t>即用万用表</a:t>
            </a:r>
            <a:r>
              <a:rPr lang="zh-CN" altLang="en-US" dirty="0" smtClean="0"/>
              <a:t>的通断测试挡</a:t>
            </a:r>
            <a:r>
              <a:rPr lang="zh-CN" altLang="en-US" dirty="0"/>
              <a:t>测量电路中</a:t>
            </a:r>
            <a:r>
              <a:rPr lang="zh-CN" altLang="en-US" dirty="0" smtClean="0"/>
              <a:t>的“连接是否导通”或“存在短路情况”时</a:t>
            </a:r>
            <a:r>
              <a:rPr lang="zh-CN" altLang="en-US" dirty="0"/>
              <a:t>，需要确保在</a:t>
            </a:r>
            <a:r>
              <a:rPr lang="zh-CN" altLang="en-US" b="1" i="1" u="sng" dirty="0">
                <a:solidFill>
                  <a:srgbClr val="FF0000"/>
                </a:solidFill>
              </a:rPr>
              <a:t>关断电源</a:t>
            </a:r>
            <a:r>
              <a:rPr lang="zh-CN" altLang="en-US" dirty="0"/>
              <a:t>的情况下进行。</a:t>
            </a:r>
            <a:r>
              <a:rPr lang="zh-CN" altLang="en-US" b="1" i="1" u="sng" dirty="0">
                <a:solidFill>
                  <a:srgbClr val="FF0000"/>
                </a:solidFill>
              </a:rPr>
              <a:t>否则，不仅不能得到正确的</a:t>
            </a:r>
            <a:r>
              <a:rPr lang="zh-CN" altLang="en-US" b="1" i="1" u="sng" dirty="0" smtClean="0">
                <a:solidFill>
                  <a:srgbClr val="FF0000"/>
                </a:solidFill>
              </a:rPr>
              <a:t>测试结果</a:t>
            </a:r>
            <a:r>
              <a:rPr lang="zh-CN" altLang="en-US" b="1" i="1" u="sng" dirty="0">
                <a:solidFill>
                  <a:srgbClr val="FF0000"/>
                </a:solidFill>
              </a:rPr>
              <a:t>，还有可能烧毁万用表</a:t>
            </a:r>
            <a:r>
              <a:rPr lang="zh-CN" altLang="en-US" b="1" i="1" u="sng" dirty="0" smtClean="0">
                <a:solidFill>
                  <a:srgbClr val="FF0000"/>
                </a:solidFill>
              </a:rPr>
              <a:t>的通断测试挡</a:t>
            </a:r>
            <a:r>
              <a:rPr lang="zh-CN" altLang="en-US" b="1" i="1" u="sng" dirty="0">
                <a:solidFill>
                  <a:srgbClr val="FF0000"/>
                </a:solidFill>
              </a:rPr>
              <a:t>！！！</a:t>
            </a:r>
            <a:endParaRPr lang="en-US" altLang="zh-CN" b="1" i="1" u="sng" dirty="0">
              <a:solidFill>
                <a:srgbClr val="FF0000"/>
              </a:solidFill>
            </a:endParaRPr>
          </a:p>
          <a:p>
            <a:endParaRPr lang="en-US" altLang="zh-CN" dirty="0" smtClean="0"/>
          </a:p>
          <a:p>
            <a:endParaRPr lang="en-US" altLang="zh-CN" dirty="0" smtClean="0"/>
          </a:p>
        </p:txBody>
      </p:sp>
    </p:spTree>
    <p:extLst>
      <p:ext uri="{BB962C8B-B14F-4D97-AF65-F5344CB8AC3E}">
        <p14:creationId xmlns:p14="http://schemas.microsoft.com/office/powerpoint/2010/main" val="130188481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14. </a:t>
            </a:r>
            <a:r>
              <a:rPr lang="zh-CN" altLang="en-US" sz="3200" b="1" dirty="0" smtClean="0">
                <a:solidFill>
                  <a:srgbClr val="0070C0"/>
                </a:solidFill>
              </a:rPr>
              <a:t>综合测量实践之电路板上的通断测试</a:t>
            </a:r>
            <a:r>
              <a:rPr lang="en-US" altLang="zh-CN" sz="3200" b="1" dirty="0" smtClean="0">
                <a:solidFill>
                  <a:srgbClr val="0070C0"/>
                </a:solidFill>
              </a:rPr>
              <a:t> </a:t>
            </a:r>
            <a:endParaRPr lang="zh-CN" altLang="en-US" sz="3200" b="1" dirty="0">
              <a:solidFill>
                <a:srgbClr val="0070C0"/>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142" y="2191079"/>
            <a:ext cx="6018658" cy="4046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标注 6"/>
          <p:cNvSpPr/>
          <p:nvPr/>
        </p:nvSpPr>
        <p:spPr>
          <a:xfrm>
            <a:off x="439214" y="2191079"/>
            <a:ext cx="2160240" cy="4406273"/>
          </a:xfrm>
          <a:prstGeom prst="wedgeRoundRectCallout">
            <a:avLst>
              <a:gd name="adj1" fmla="val 147168"/>
              <a:gd name="adj2" fmla="val -3147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rgbClr val="0070C0"/>
                </a:solidFill>
              </a:rPr>
              <a:t>请测试下元件</a:t>
            </a:r>
            <a:r>
              <a:rPr lang="en-US" altLang="zh-CN" sz="3200" b="1" dirty="0" smtClean="0">
                <a:solidFill>
                  <a:srgbClr val="0070C0"/>
                </a:solidFill>
              </a:rPr>
              <a:t>D2</a:t>
            </a:r>
            <a:r>
              <a:rPr lang="zh-CN" altLang="en-US" sz="3200" b="1" dirty="0" smtClean="0">
                <a:solidFill>
                  <a:srgbClr val="0070C0"/>
                </a:solidFill>
              </a:rPr>
              <a:t>的左引脚与其左侧的插线孔之间的通断关系，更多测试请自行完成</a:t>
            </a:r>
            <a:endParaRPr lang="en-US" altLang="zh-CN" sz="3200" b="1" dirty="0" smtClean="0">
              <a:solidFill>
                <a:srgbClr val="0070C0"/>
              </a:solidFill>
            </a:endParaRPr>
          </a:p>
        </p:txBody>
      </p:sp>
      <p:sp>
        <p:nvSpPr>
          <p:cNvPr id="14" name="椭圆 13"/>
          <p:cNvSpPr/>
          <p:nvPr/>
        </p:nvSpPr>
        <p:spPr>
          <a:xfrm>
            <a:off x="4384896" y="2708920"/>
            <a:ext cx="691160" cy="432048"/>
          </a:xfrm>
          <a:prstGeom prst="ellipse">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556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14. </a:t>
            </a:r>
            <a:r>
              <a:rPr lang="zh-CN" altLang="en-US" sz="3200" b="1" dirty="0" smtClean="0">
                <a:solidFill>
                  <a:srgbClr val="0070C0"/>
                </a:solidFill>
              </a:rPr>
              <a:t>综合测量实践：电阻元件的测量</a:t>
            </a:r>
            <a:r>
              <a:rPr lang="en-US" altLang="zh-CN" sz="3200" b="1" dirty="0" smtClean="0">
                <a:solidFill>
                  <a:srgbClr val="0070C0"/>
                </a:solidFill>
              </a:rPr>
              <a:t> </a:t>
            </a:r>
            <a:endParaRPr lang="zh-CN" altLang="en-US" sz="3200" b="1" dirty="0">
              <a:solidFill>
                <a:srgbClr val="0070C0"/>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763" y="2276873"/>
            <a:ext cx="5998152"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标注 6"/>
          <p:cNvSpPr/>
          <p:nvPr/>
        </p:nvSpPr>
        <p:spPr>
          <a:xfrm>
            <a:off x="251519" y="3373190"/>
            <a:ext cx="1224137" cy="949232"/>
          </a:xfrm>
          <a:prstGeom prst="wedgeRoundRectCallout">
            <a:avLst>
              <a:gd name="adj1" fmla="val 129222"/>
              <a:gd name="adj2" fmla="val -1704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0070C0"/>
                </a:solidFill>
              </a:rPr>
              <a:t>1K</a:t>
            </a:r>
            <a:r>
              <a:rPr lang="zh-CN" altLang="en-US" sz="2800" b="1" dirty="0" smtClean="0">
                <a:solidFill>
                  <a:srgbClr val="0070C0"/>
                </a:solidFill>
              </a:rPr>
              <a:t>电阻</a:t>
            </a:r>
            <a:endParaRPr lang="zh-CN" altLang="en-US" sz="2800" b="1" dirty="0">
              <a:solidFill>
                <a:srgbClr val="0070C0"/>
              </a:solidFill>
            </a:endParaRPr>
          </a:p>
        </p:txBody>
      </p:sp>
      <p:sp>
        <p:nvSpPr>
          <p:cNvPr id="10" name="椭圆 9"/>
          <p:cNvSpPr/>
          <p:nvPr/>
        </p:nvSpPr>
        <p:spPr>
          <a:xfrm>
            <a:off x="1763688" y="3501008"/>
            <a:ext cx="1404753" cy="504056"/>
          </a:xfrm>
          <a:prstGeom prst="ellipse">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168441" y="4293097"/>
            <a:ext cx="1425398" cy="682742"/>
          </a:xfrm>
          <a:prstGeom prst="ellipse">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012160" y="2753404"/>
            <a:ext cx="720080" cy="1440160"/>
          </a:xfrm>
          <a:prstGeom prst="ellipse">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731500" y="4471783"/>
            <a:ext cx="641840" cy="1440160"/>
          </a:xfrm>
          <a:prstGeom prst="ellipse">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标注 16"/>
          <p:cNvSpPr/>
          <p:nvPr/>
        </p:nvSpPr>
        <p:spPr>
          <a:xfrm>
            <a:off x="251519" y="4471783"/>
            <a:ext cx="1224137" cy="899614"/>
          </a:xfrm>
          <a:prstGeom prst="wedgeRoundRectCallout">
            <a:avLst>
              <a:gd name="adj1" fmla="val 227002"/>
              <a:gd name="adj2" fmla="val -3274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0070C0"/>
                </a:solidFill>
              </a:rPr>
              <a:t>300</a:t>
            </a:r>
            <a:r>
              <a:rPr lang="zh-CN" altLang="en-US" sz="2800" b="1" dirty="0" smtClean="0">
                <a:solidFill>
                  <a:srgbClr val="0070C0"/>
                </a:solidFill>
              </a:rPr>
              <a:t>电阻</a:t>
            </a:r>
            <a:endParaRPr lang="zh-CN" altLang="en-US" sz="2800" b="1" dirty="0">
              <a:solidFill>
                <a:srgbClr val="0070C0"/>
              </a:solidFill>
            </a:endParaRPr>
          </a:p>
        </p:txBody>
      </p:sp>
      <p:sp>
        <p:nvSpPr>
          <p:cNvPr id="18" name="圆角矩形标注 17"/>
          <p:cNvSpPr/>
          <p:nvPr/>
        </p:nvSpPr>
        <p:spPr>
          <a:xfrm>
            <a:off x="251519" y="5461226"/>
            <a:ext cx="1224137" cy="901433"/>
          </a:xfrm>
          <a:prstGeom prst="wedgeRoundRectCallout">
            <a:avLst>
              <a:gd name="adj1" fmla="val 324481"/>
              <a:gd name="adj2" fmla="val -6780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0070C0"/>
                </a:solidFill>
              </a:rPr>
              <a:t>150K</a:t>
            </a:r>
            <a:r>
              <a:rPr lang="zh-CN" altLang="en-US" sz="2800" b="1" dirty="0" smtClean="0">
                <a:solidFill>
                  <a:srgbClr val="0070C0"/>
                </a:solidFill>
              </a:rPr>
              <a:t>电阻</a:t>
            </a:r>
            <a:endParaRPr lang="zh-CN" altLang="en-US" sz="2800" b="1" dirty="0">
              <a:solidFill>
                <a:srgbClr val="0070C0"/>
              </a:solidFill>
            </a:endParaRPr>
          </a:p>
        </p:txBody>
      </p:sp>
      <p:sp>
        <p:nvSpPr>
          <p:cNvPr id="19" name="圆角矩形标注 18"/>
          <p:cNvSpPr/>
          <p:nvPr/>
        </p:nvSpPr>
        <p:spPr>
          <a:xfrm>
            <a:off x="251519" y="2282593"/>
            <a:ext cx="1224137" cy="985724"/>
          </a:xfrm>
          <a:prstGeom prst="wedgeRoundRectCallout">
            <a:avLst>
              <a:gd name="adj1" fmla="val 448674"/>
              <a:gd name="adj2" fmla="val 7173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0070C0"/>
                </a:solidFill>
              </a:rPr>
              <a:t>240</a:t>
            </a:r>
            <a:r>
              <a:rPr lang="zh-CN" altLang="en-US" sz="2800" b="1" dirty="0" smtClean="0">
                <a:solidFill>
                  <a:srgbClr val="0070C0"/>
                </a:solidFill>
              </a:rPr>
              <a:t>电阻</a:t>
            </a:r>
            <a:endParaRPr lang="zh-CN" altLang="en-US" sz="2800" b="1" dirty="0">
              <a:solidFill>
                <a:srgbClr val="0070C0"/>
              </a:solidFill>
            </a:endParaRPr>
          </a:p>
        </p:txBody>
      </p:sp>
      <p:sp>
        <p:nvSpPr>
          <p:cNvPr id="20" name="圆角矩形标注 19"/>
          <p:cNvSpPr/>
          <p:nvPr/>
        </p:nvSpPr>
        <p:spPr>
          <a:xfrm>
            <a:off x="7740354" y="2276873"/>
            <a:ext cx="1152128" cy="3528391"/>
          </a:xfrm>
          <a:prstGeom prst="wedgeRoundRectCallout">
            <a:avLst>
              <a:gd name="adj1" fmla="val -72255"/>
              <a:gd name="adj2" fmla="val -167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0070C0"/>
                </a:solidFill>
              </a:rPr>
              <a:t>测量时应根据色环识别电阻的标称值</a:t>
            </a:r>
            <a:endParaRPr lang="zh-CN" altLang="en-US" sz="2800" b="1" dirty="0">
              <a:solidFill>
                <a:srgbClr val="0070C0"/>
              </a:solidFill>
            </a:endParaRPr>
          </a:p>
        </p:txBody>
      </p:sp>
    </p:spTree>
    <p:extLst>
      <p:ext uri="{BB962C8B-B14F-4D97-AF65-F5344CB8AC3E}">
        <p14:creationId xmlns:p14="http://schemas.microsoft.com/office/powerpoint/2010/main" val="280973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8" grpId="0" animBg="1"/>
      <p:bldP spid="19" grpId="0" animBg="1"/>
      <p:bldP spid="2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14. </a:t>
            </a:r>
            <a:r>
              <a:rPr lang="zh-CN" altLang="en-US" sz="3200" b="1" dirty="0" smtClean="0">
                <a:solidFill>
                  <a:srgbClr val="0070C0"/>
                </a:solidFill>
              </a:rPr>
              <a:t>综合测量实践：</a:t>
            </a:r>
            <a:r>
              <a:rPr lang="en-US" altLang="zh-CN" sz="3200" b="1" dirty="0" smtClean="0">
                <a:solidFill>
                  <a:srgbClr val="0070C0"/>
                </a:solidFill>
              </a:rPr>
              <a:t>20K</a:t>
            </a:r>
            <a:r>
              <a:rPr lang="zh-CN" altLang="en-US" sz="3200" b="1" dirty="0" smtClean="0">
                <a:solidFill>
                  <a:srgbClr val="0070C0"/>
                </a:solidFill>
              </a:rPr>
              <a:t>电位器元件的测量</a:t>
            </a:r>
            <a:r>
              <a:rPr lang="en-US" altLang="zh-CN" sz="3200" b="1" dirty="0" smtClean="0">
                <a:solidFill>
                  <a:srgbClr val="0070C0"/>
                </a:solidFill>
              </a:rPr>
              <a:t> </a:t>
            </a:r>
            <a:endParaRPr lang="zh-CN" altLang="en-US" sz="3200" b="1" dirty="0">
              <a:solidFill>
                <a:srgbClr val="0070C0"/>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4" y="2276872"/>
            <a:ext cx="6219825"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标注 6"/>
          <p:cNvSpPr/>
          <p:nvPr/>
        </p:nvSpPr>
        <p:spPr>
          <a:xfrm>
            <a:off x="6745520" y="2276871"/>
            <a:ext cx="2168624" cy="1368153"/>
          </a:xfrm>
          <a:prstGeom prst="wedgeRoundRectCallout">
            <a:avLst>
              <a:gd name="adj1" fmla="val -156730"/>
              <a:gd name="adj2" fmla="val 12076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0070C0"/>
                </a:solidFill>
              </a:rPr>
              <a:t>测量电位器两固定端间的电阻值</a:t>
            </a:r>
            <a:endParaRPr lang="zh-CN" altLang="en-US" sz="2800" b="1" dirty="0">
              <a:solidFill>
                <a:srgbClr val="0070C0"/>
              </a:solidFill>
            </a:endParaRPr>
          </a:p>
        </p:txBody>
      </p:sp>
      <p:sp>
        <p:nvSpPr>
          <p:cNvPr id="16" name="椭圆 15"/>
          <p:cNvSpPr/>
          <p:nvPr/>
        </p:nvSpPr>
        <p:spPr>
          <a:xfrm>
            <a:off x="3995936" y="4221088"/>
            <a:ext cx="2376264" cy="2088231"/>
          </a:xfrm>
          <a:prstGeom prst="ellipse">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标注 16"/>
          <p:cNvSpPr/>
          <p:nvPr/>
        </p:nvSpPr>
        <p:spPr>
          <a:xfrm>
            <a:off x="6745520" y="3789040"/>
            <a:ext cx="2168624" cy="1800199"/>
          </a:xfrm>
          <a:prstGeom prst="wedgeRoundRectCallout">
            <a:avLst>
              <a:gd name="adj1" fmla="val -75999"/>
              <a:gd name="adj2" fmla="val 3393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0070C0"/>
                </a:solidFill>
              </a:rPr>
              <a:t>测量同时观察元件侧面“</a:t>
            </a:r>
            <a:r>
              <a:rPr lang="en-US" altLang="zh-CN" sz="2800" b="1" dirty="0" smtClean="0">
                <a:solidFill>
                  <a:srgbClr val="0070C0"/>
                </a:solidFill>
              </a:rPr>
              <a:t>203</a:t>
            </a:r>
            <a:r>
              <a:rPr lang="zh-CN" altLang="en-US" sz="2800" b="1" dirty="0" smtClean="0">
                <a:solidFill>
                  <a:srgbClr val="0070C0"/>
                </a:solidFill>
              </a:rPr>
              <a:t>”的标称信息</a:t>
            </a:r>
            <a:endParaRPr lang="zh-CN" altLang="en-US" sz="2800" b="1" dirty="0">
              <a:solidFill>
                <a:srgbClr val="0070C0"/>
              </a:solidFill>
            </a:endParaRPr>
          </a:p>
        </p:txBody>
      </p:sp>
    </p:spTree>
    <p:extLst>
      <p:ext uri="{BB962C8B-B14F-4D97-AF65-F5344CB8AC3E}">
        <p14:creationId xmlns:p14="http://schemas.microsoft.com/office/powerpoint/2010/main" val="357793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14. </a:t>
            </a:r>
            <a:r>
              <a:rPr lang="zh-CN" altLang="en-US" sz="3200" b="1" dirty="0" smtClean="0">
                <a:solidFill>
                  <a:srgbClr val="0070C0"/>
                </a:solidFill>
              </a:rPr>
              <a:t>综合测量实践：</a:t>
            </a:r>
            <a:r>
              <a:rPr lang="en-US" altLang="zh-CN" sz="3200" b="1" dirty="0" smtClean="0">
                <a:solidFill>
                  <a:srgbClr val="0070C0"/>
                </a:solidFill>
              </a:rPr>
              <a:t>20K</a:t>
            </a:r>
            <a:r>
              <a:rPr lang="zh-CN" altLang="en-US" sz="3200" b="1" dirty="0" smtClean="0">
                <a:solidFill>
                  <a:srgbClr val="0070C0"/>
                </a:solidFill>
              </a:rPr>
              <a:t>电位器元件的测量</a:t>
            </a:r>
            <a:r>
              <a:rPr lang="en-US" altLang="zh-CN" sz="3200" b="1" dirty="0" smtClean="0">
                <a:solidFill>
                  <a:srgbClr val="0070C0"/>
                </a:solidFill>
              </a:rPr>
              <a:t> </a:t>
            </a:r>
            <a:endParaRPr lang="zh-CN" altLang="en-US" sz="3200" b="1" dirty="0">
              <a:solidFill>
                <a:srgbClr val="0070C0"/>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4" y="2276872"/>
            <a:ext cx="6219825"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标注 6"/>
          <p:cNvSpPr/>
          <p:nvPr/>
        </p:nvSpPr>
        <p:spPr>
          <a:xfrm>
            <a:off x="6745520" y="2276871"/>
            <a:ext cx="2168624" cy="1728193"/>
          </a:xfrm>
          <a:prstGeom prst="wedgeRoundRectCallout">
            <a:avLst>
              <a:gd name="adj1" fmla="val -155325"/>
              <a:gd name="adj2" fmla="val 11895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0070C0"/>
                </a:solidFill>
              </a:rPr>
              <a:t>测量电位器可调端与固定端间的电阻值</a:t>
            </a:r>
            <a:endParaRPr lang="zh-CN" altLang="en-US" sz="2800" b="1" dirty="0">
              <a:solidFill>
                <a:srgbClr val="0070C0"/>
              </a:solidFill>
            </a:endParaRPr>
          </a:p>
        </p:txBody>
      </p:sp>
      <p:sp>
        <p:nvSpPr>
          <p:cNvPr id="16" name="椭圆 15"/>
          <p:cNvSpPr/>
          <p:nvPr/>
        </p:nvSpPr>
        <p:spPr>
          <a:xfrm>
            <a:off x="3995936" y="4221088"/>
            <a:ext cx="2376264" cy="2088231"/>
          </a:xfrm>
          <a:prstGeom prst="ellipse">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标注 16"/>
          <p:cNvSpPr/>
          <p:nvPr/>
        </p:nvSpPr>
        <p:spPr>
          <a:xfrm>
            <a:off x="6745520" y="4221089"/>
            <a:ext cx="2168624" cy="1800199"/>
          </a:xfrm>
          <a:prstGeom prst="wedgeRoundRectCallout">
            <a:avLst>
              <a:gd name="adj1" fmla="val -82324"/>
              <a:gd name="adj2" fmla="val 1445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0070C0"/>
                </a:solidFill>
              </a:rPr>
              <a:t>观测同时用一字螺丝刀调节电位器顶部旋钮</a:t>
            </a:r>
            <a:endParaRPr lang="zh-CN" altLang="en-US" sz="2800" b="1" dirty="0">
              <a:solidFill>
                <a:srgbClr val="0070C0"/>
              </a:solidFill>
            </a:endParaRPr>
          </a:p>
        </p:txBody>
      </p:sp>
    </p:spTree>
    <p:extLst>
      <p:ext uri="{BB962C8B-B14F-4D97-AF65-F5344CB8AC3E}">
        <p14:creationId xmlns:p14="http://schemas.microsoft.com/office/powerpoint/2010/main" val="8678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zh-CN" altLang="en-US" sz="6000" b="1" dirty="0" smtClean="0"/>
              <a:t>数字万用表的基本操作（续）</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14. </a:t>
            </a:r>
            <a:r>
              <a:rPr lang="zh-CN" altLang="en-US" sz="3200" b="1" dirty="0" smtClean="0">
                <a:solidFill>
                  <a:srgbClr val="0070C0"/>
                </a:solidFill>
              </a:rPr>
              <a:t>综合测量实践：二极管元件的测试</a:t>
            </a:r>
            <a:r>
              <a:rPr lang="en-US" altLang="zh-CN" sz="3200" b="1" dirty="0" smtClean="0">
                <a:solidFill>
                  <a:srgbClr val="0070C0"/>
                </a:solidFill>
              </a:rPr>
              <a:t> </a:t>
            </a:r>
            <a:endParaRPr lang="zh-CN" altLang="en-US" sz="3200" b="1" dirty="0">
              <a:solidFill>
                <a:srgbClr val="0070C0"/>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4" y="2276872"/>
            <a:ext cx="6219825"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标注 6"/>
          <p:cNvSpPr/>
          <p:nvPr/>
        </p:nvSpPr>
        <p:spPr>
          <a:xfrm>
            <a:off x="6804248" y="2276872"/>
            <a:ext cx="1944216" cy="504056"/>
          </a:xfrm>
          <a:prstGeom prst="wedgeRoundRectCallout">
            <a:avLst>
              <a:gd name="adj1" fmla="val -244775"/>
              <a:gd name="adj2" fmla="val 10268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srgbClr val="0070C0"/>
                </a:solidFill>
              </a:rPr>
              <a:t>1N4007</a:t>
            </a:r>
            <a:endParaRPr lang="zh-CN" altLang="en-US" sz="3200" b="1" dirty="0">
              <a:solidFill>
                <a:srgbClr val="0070C0"/>
              </a:solidFill>
            </a:endParaRPr>
          </a:p>
        </p:txBody>
      </p:sp>
      <p:sp>
        <p:nvSpPr>
          <p:cNvPr id="8" name="椭圆 7"/>
          <p:cNvSpPr/>
          <p:nvPr/>
        </p:nvSpPr>
        <p:spPr>
          <a:xfrm>
            <a:off x="2123728" y="2780928"/>
            <a:ext cx="1425398" cy="504056"/>
          </a:xfrm>
          <a:prstGeom prst="ellipse">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123728" y="3476248"/>
            <a:ext cx="1425398" cy="504056"/>
          </a:xfrm>
          <a:prstGeom prst="ellipse">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98330" y="4367608"/>
            <a:ext cx="1425398" cy="645567"/>
          </a:xfrm>
          <a:prstGeom prst="ellipse">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标注 12"/>
          <p:cNvSpPr/>
          <p:nvPr/>
        </p:nvSpPr>
        <p:spPr>
          <a:xfrm>
            <a:off x="6788576" y="3032956"/>
            <a:ext cx="1944216" cy="504056"/>
          </a:xfrm>
          <a:prstGeom prst="wedgeRoundRectCallout">
            <a:avLst>
              <a:gd name="adj1" fmla="val -244775"/>
              <a:gd name="adj2" fmla="val 10268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srgbClr val="0070C0"/>
                </a:solidFill>
              </a:rPr>
              <a:t>1N4735</a:t>
            </a:r>
            <a:endParaRPr lang="zh-CN" altLang="en-US" sz="3200" b="1" dirty="0">
              <a:solidFill>
                <a:srgbClr val="0070C0"/>
              </a:solidFill>
            </a:endParaRPr>
          </a:p>
        </p:txBody>
      </p:sp>
      <p:sp>
        <p:nvSpPr>
          <p:cNvPr id="14" name="圆角矩形标注 13"/>
          <p:cNvSpPr/>
          <p:nvPr/>
        </p:nvSpPr>
        <p:spPr>
          <a:xfrm>
            <a:off x="6788576" y="3750764"/>
            <a:ext cx="1944216" cy="504056"/>
          </a:xfrm>
          <a:prstGeom prst="wedgeRoundRectCallout">
            <a:avLst>
              <a:gd name="adj1" fmla="val -323161"/>
              <a:gd name="adj2" fmla="val 12384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rgbClr val="0070C0"/>
                </a:solidFill>
              </a:rPr>
              <a:t>红色</a:t>
            </a:r>
            <a:r>
              <a:rPr lang="en-US" altLang="zh-CN" sz="3200" b="1" dirty="0" smtClean="0">
                <a:solidFill>
                  <a:srgbClr val="0070C0"/>
                </a:solidFill>
              </a:rPr>
              <a:t>LED</a:t>
            </a:r>
            <a:endParaRPr lang="zh-CN" altLang="en-US" sz="3200" b="1" dirty="0">
              <a:solidFill>
                <a:srgbClr val="0070C0"/>
              </a:solidFill>
            </a:endParaRPr>
          </a:p>
        </p:txBody>
      </p:sp>
      <p:sp>
        <p:nvSpPr>
          <p:cNvPr id="15" name="圆角矩形标注 14"/>
          <p:cNvSpPr/>
          <p:nvPr/>
        </p:nvSpPr>
        <p:spPr>
          <a:xfrm>
            <a:off x="6788576" y="4438363"/>
            <a:ext cx="1944216" cy="1870958"/>
          </a:xfrm>
          <a:prstGeom prst="wedgeRoundRectCallout">
            <a:avLst>
              <a:gd name="adj1" fmla="val -62919"/>
              <a:gd name="adj2" fmla="val -3233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0070C0"/>
                </a:solidFill>
              </a:rPr>
              <a:t>测试同时请关注二极管</a:t>
            </a:r>
            <a:r>
              <a:rPr lang="zh-CN" altLang="en-US" sz="2800" b="1" dirty="0">
                <a:solidFill>
                  <a:srgbClr val="0070C0"/>
                </a:solidFill>
              </a:rPr>
              <a:t>的</a:t>
            </a:r>
            <a:r>
              <a:rPr lang="zh-CN" altLang="en-US" sz="2800" b="1" dirty="0" smtClean="0">
                <a:solidFill>
                  <a:srgbClr val="0070C0"/>
                </a:solidFill>
              </a:rPr>
              <a:t>元件特性</a:t>
            </a:r>
            <a:endParaRPr lang="zh-CN" altLang="en-US" sz="2800" b="1" dirty="0">
              <a:solidFill>
                <a:srgbClr val="0070C0"/>
              </a:solidFill>
            </a:endParaRPr>
          </a:p>
        </p:txBody>
      </p:sp>
    </p:spTree>
    <p:extLst>
      <p:ext uri="{BB962C8B-B14F-4D97-AF65-F5344CB8AC3E}">
        <p14:creationId xmlns:p14="http://schemas.microsoft.com/office/powerpoint/2010/main" val="46443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5400" b="1" dirty="0" smtClean="0"/>
              <a:t>实验箱简介（续）</a:t>
            </a:r>
            <a:endParaRPr lang="zh-CN" altLang="en-US" sz="54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6" name="TextBox 5"/>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6</a:t>
            </a:r>
            <a:r>
              <a:rPr lang="en-US" altLang="zh-CN" sz="3200" b="1" dirty="0" smtClean="0">
                <a:solidFill>
                  <a:srgbClr val="0070C0"/>
                </a:solidFill>
              </a:rPr>
              <a:t>.</a:t>
            </a:r>
            <a:r>
              <a:rPr lang="zh-CN" altLang="en-US" sz="3200" b="1" dirty="0">
                <a:solidFill>
                  <a:srgbClr val="0070C0"/>
                </a:solidFill>
              </a:rPr>
              <a:t>实验箱上的电位器（直流</a:t>
            </a:r>
            <a:r>
              <a:rPr lang="zh-CN" altLang="en-US" sz="3200" b="1" dirty="0" smtClean="0">
                <a:solidFill>
                  <a:srgbClr val="0070C0"/>
                </a:solidFill>
              </a:rPr>
              <a:t>稳压电源斜上方）</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4" y="3795074"/>
            <a:ext cx="3377005" cy="2658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圆角矩形标注 10"/>
          <p:cNvSpPr/>
          <p:nvPr/>
        </p:nvSpPr>
        <p:spPr>
          <a:xfrm>
            <a:off x="439215" y="2205766"/>
            <a:ext cx="3700738" cy="1079218"/>
          </a:xfrm>
          <a:prstGeom prst="wedgeRoundRectCallout">
            <a:avLst>
              <a:gd name="adj1" fmla="val 667"/>
              <a:gd name="adj2" fmla="val 10600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t> </a:t>
            </a:r>
            <a:r>
              <a:rPr lang="zh-CN" altLang="en-US" sz="3200" b="1" dirty="0" smtClean="0"/>
              <a:t>   </a:t>
            </a:r>
            <a:r>
              <a:rPr lang="zh-CN" altLang="en-US" sz="3200" b="1" dirty="0" smtClean="0">
                <a:solidFill>
                  <a:srgbClr val="0070C0"/>
                </a:solidFill>
              </a:rPr>
              <a:t>实验箱</a:t>
            </a:r>
            <a:r>
              <a:rPr lang="en-US" altLang="zh-CN" sz="3200" b="1" dirty="0" smtClean="0">
                <a:solidFill>
                  <a:srgbClr val="0070C0"/>
                </a:solidFill>
              </a:rPr>
              <a:t>10K</a:t>
            </a:r>
            <a:r>
              <a:rPr lang="zh-CN" altLang="en-US" sz="3200" b="1" dirty="0" smtClean="0">
                <a:solidFill>
                  <a:srgbClr val="0070C0"/>
                </a:solidFill>
              </a:rPr>
              <a:t>电位器可调端的插线孔。</a:t>
            </a:r>
            <a:endParaRPr lang="zh-CN" altLang="en-US" sz="3200" b="1" dirty="0">
              <a:solidFill>
                <a:srgbClr val="0070C0"/>
              </a:solidFill>
            </a:endParaRPr>
          </a:p>
        </p:txBody>
      </p:sp>
      <p:sp>
        <p:nvSpPr>
          <p:cNvPr id="12" name="圆角矩形标注 11"/>
          <p:cNvSpPr/>
          <p:nvPr/>
        </p:nvSpPr>
        <p:spPr>
          <a:xfrm>
            <a:off x="4427984" y="2205767"/>
            <a:ext cx="4320480" cy="2015322"/>
          </a:xfrm>
          <a:prstGeom prst="wedgeRoundRectCallout">
            <a:avLst>
              <a:gd name="adj1" fmla="val -68320"/>
              <a:gd name="adj2" fmla="val 4391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solidFill>
                  <a:srgbClr val="0070C0"/>
                </a:solidFill>
              </a:rPr>
              <a:t> </a:t>
            </a:r>
            <a:r>
              <a:rPr lang="zh-CN" altLang="en-US" sz="3200" b="1" dirty="0" smtClean="0">
                <a:solidFill>
                  <a:srgbClr val="0070C0"/>
                </a:solidFill>
              </a:rPr>
              <a:t>   位于可调端插线孔两侧的插线孔分别连接电位器的两个固定端</a:t>
            </a:r>
            <a:r>
              <a:rPr lang="zh-CN" altLang="en-US" sz="3200" b="1" dirty="0" smtClean="0">
                <a:solidFill>
                  <a:srgbClr val="0070C0"/>
                </a:solidFill>
                <a:latin typeface="Calibri"/>
                <a:cs typeface="Calibri"/>
              </a:rPr>
              <a:t>。</a:t>
            </a:r>
            <a:endParaRPr lang="zh-CN" altLang="en-US" sz="3200" b="1" dirty="0">
              <a:solidFill>
                <a:srgbClr val="0070C0"/>
              </a:solidFill>
            </a:endParaRPr>
          </a:p>
        </p:txBody>
      </p:sp>
      <p:sp>
        <p:nvSpPr>
          <p:cNvPr id="13" name="圆角矩形标注 12"/>
          <p:cNvSpPr/>
          <p:nvPr/>
        </p:nvSpPr>
        <p:spPr>
          <a:xfrm>
            <a:off x="4283968" y="4725144"/>
            <a:ext cx="4464496" cy="1584176"/>
          </a:xfrm>
          <a:prstGeom prst="wedgeRoundRectCallout">
            <a:avLst>
              <a:gd name="adj1" fmla="val -88963"/>
              <a:gd name="adj2" fmla="val 200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t>    </a:t>
            </a:r>
            <a:r>
              <a:rPr lang="zh-CN" altLang="en-US" sz="3200" b="1" dirty="0" smtClean="0">
                <a:solidFill>
                  <a:srgbClr val="0070C0"/>
                </a:solidFill>
              </a:rPr>
              <a:t>调节电位器旋钮可连续改变可调端与任一固定端之间的电阻值。</a:t>
            </a:r>
            <a:endParaRPr lang="zh-CN" altLang="en-US" sz="3200" b="1" dirty="0">
              <a:solidFill>
                <a:srgbClr val="0070C0"/>
              </a:solidFill>
            </a:endParaRPr>
          </a:p>
        </p:txBody>
      </p:sp>
    </p:spTree>
    <p:extLst>
      <p:ext uri="{BB962C8B-B14F-4D97-AF65-F5344CB8AC3E}">
        <p14:creationId xmlns:p14="http://schemas.microsoft.com/office/powerpoint/2010/main" val="353877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a:spLocks/>
          </p:cNvSpPr>
          <p:nvPr/>
        </p:nvSpPr>
        <p:spPr>
          <a:xfrm>
            <a:off x="457200" y="2204864"/>
            <a:ext cx="8291264" cy="4081656"/>
          </a:xfrm>
          <a:prstGeom prst="rect">
            <a:avLst/>
          </a:prstGeom>
        </p:spPr>
        <p:txBody>
          <a:bodyPr vert="horz" rtlCol="0">
            <a:normAutofit/>
          </a:bodyPr>
          <a:lst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r>
              <a:rPr lang="zh-CN" altLang="en-US" dirty="0" smtClean="0"/>
              <a:t>在</a:t>
            </a:r>
            <a:r>
              <a:rPr lang="en-US" altLang="zh-CN" dirty="0" smtClean="0"/>
              <a:t>Proteus</a:t>
            </a:r>
            <a:r>
              <a:rPr lang="zh-CN" altLang="en-US" dirty="0" smtClean="0"/>
              <a:t>仿真环境下实现</a:t>
            </a:r>
            <a:r>
              <a:rPr lang="zh-CN" altLang="en-US" b="1" i="1" u="sng" dirty="0" smtClean="0">
                <a:solidFill>
                  <a:srgbClr val="FF0000"/>
                </a:solidFill>
              </a:rPr>
              <a:t>实验教程</a:t>
            </a:r>
            <a:r>
              <a:rPr lang="zh-CN" altLang="en-US" dirty="0" smtClean="0"/>
              <a:t>第</a:t>
            </a:r>
            <a:r>
              <a:rPr lang="en-US" altLang="zh-CN" dirty="0" smtClean="0"/>
              <a:t>85</a:t>
            </a:r>
            <a:r>
              <a:rPr lang="zh-CN" altLang="en-US" dirty="0" smtClean="0"/>
              <a:t>页如图</a:t>
            </a:r>
            <a:r>
              <a:rPr lang="en-US" altLang="zh-CN" dirty="0" smtClean="0"/>
              <a:t>6.46</a:t>
            </a:r>
            <a:r>
              <a:rPr lang="zh-CN" altLang="en-US" dirty="0" smtClean="0"/>
              <a:t>所示的发光二极管</a:t>
            </a:r>
            <a:r>
              <a:rPr lang="en-US" altLang="zh-CN" dirty="0" smtClean="0"/>
              <a:t>LED</a:t>
            </a:r>
            <a:r>
              <a:rPr lang="zh-CN" altLang="en-US" dirty="0" smtClean="0"/>
              <a:t>驱动电路，并运行仿真进行测量。</a:t>
            </a:r>
            <a:endParaRPr lang="en-US" altLang="zh-CN" dirty="0" smtClean="0"/>
          </a:p>
          <a:p>
            <a:r>
              <a:rPr lang="zh-CN" altLang="en-US" dirty="0" smtClean="0"/>
              <a:t>在实际的实验板上，使用真实的器件建立真实的电路，并且在真实的电路中用数字万用表进行测量。</a:t>
            </a:r>
            <a:endParaRPr lang="en-US" altLang="zh-CN" dirty="0" smtClean="0"/>
          </a:p>
          <a:p>
            <a:endParaRPr lang="en-US" altLang="zh-CN" dirty="0" smtClean="0"/>
          </a:p>
          <a:p>
            <a:endParaRPr lang="en-US" altLang="zh-CN" dirty="0" smtClean="0"/>
          </a:p>
        </p:txBody>
      </p:sp>
      <p:sp>
        <p:nvSpPr>
          <p:cNvPr id="2" name="标题 1"/>
          <p:cNvSpPr>
            <a:spLocks noGrp="1"/>
          </p:cNvSpPr>
          <p:nvPr>
            <p:ph type="title"/>
          </p:nvPr>
        </p:nvSpPr>
        <p:spPr>
          <a:xfrm>
            <a:off x="0" y="274638"/>
            <a:ext cx="9144000" cy="1143000"/>
          </a:xfrm>
        </p:spPr>
        <p:txBody>
          <a:bodyPr>
            <a:normAutofit/>
          </a:bodyPr>
          <a:lstStyle/>
          <a:p>
            <a:r>
              <a:rPr lang="zh-CN" altLang="en-US" sz="6000" b="1" dirty="0" smtClean="0"/>
              <a:t>发光二极管</a:t>
            </a:r>
            <a:r>
              <a:rPr lang="en-US" altLang="zh-CN" sz="6000" b="1" dirty="0" smtClean="0"/>
              <a:t>LED</a:t>
            </a:r>
            <a:r>
              <a:rPr lang="zh-CN" altLang="en-US" sz="6000" b="1" dirty="0" smtClean="0"/>
              <a:t>驱动实验</a:t>
            </a:r>
            <a:endParaRPr lang="zh-CN" altLang="en-US" sz="60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smtClean="0">
                <a:solidFill>
                  <a:srgbClr val="0070C0"/>
                </a:solidFill>
              </a:rPr>
              <a:t>1. </a:t>
            </a:r>
            <a:r>
              <a:rPr lang="zh-CN" altLang="en-US" sz="3200" b="1" dirty="0" smtClean="0">
                <a:solidFill>
                  <a:srgbClr val="0070C0"/>
                </a:solidFill>
              </a:rPr>
              <a:t>实验内容简介</a:t>
            </a:r>
            <a:r>
              <a:rPr lang="en-US" altLang="zh-CN" sz="3200" b="1" dirty="0" smtClean="0">
                <a:solidFill>
                  <a:srgbClr val="0070C0"/>
                </a:solidFill>
              </a:rPr>
              <a:t> </a:t>
            </a:r>
            <a:endParaRPr lang="zh-CN" altLang="en-US" sz="3200" b="1" dirty="0">
              <a:solidFill>
                <a:srgbClr val="0070C0"/>
              </a:solidFill>
            </a:endParaRPr>
          </a:p>
        </p:txBody>
      </p:sp>
    </p:spTree>
    <p:extLst>
      <p:ext uri="{BB962C8B-B14F-4D97-AF65-F5344CB8AC3E}">
        <p14:creationId xmlns:p14="http://schemas.microsoft.com/office/powerpoint/2010/main" val="264023848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150" y="2222143"/>
            <a:ext cx="7642591" cy="4045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a:bodyPr>
          <a:lstStyle/>
          <a:p>
            <a:r>
              <a:rPr lang="zh-CN" altLang="en-US" sz="4800" b="1" dirty="0" smtClean="0"/>
              <a:t>发光二极管</a:t>
            </a:r>
            <a:r>
              <a:rPr lang="en-US" altLang="zh-CN" sz="4800" b="1" dirty="0" smtClean="0"/>
              <a:t>LED</a:t>
            </a:r>
            <a:r>
              <a:rPr lang="zh-CN" altLang="en-US" sz="4800" b="1" dirty="0" smtClean="0"/>
              <a:t>驱动实验（续）</a:t>
            </a:r>
            <a:endParaRPr lang="zh-CN" altLang="en-US" sz="48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2</a:t>
            </a:r>
            <a:r>
              <a:rPr lang="en-US" altLang="zh-CN" sz="3200" b="1" dirty="0" smtClean="0">
                <a:solidFill>
                  <a:srgbClr val="0070C0"/>
                </a:solidFill>
              </a:rPr>
              <a:t>. Proteus</a:t>
            </a:r>
            <a:r>
              <a:rPr lang="zh-CN" altLang="en-US" sz="3200" b="1" dirty="0" smtClean="0">
                <a:solidFill>
                  <a:srgbClr val="0070C0"/>
                </a:solidFill>
              </a:rPr>
              <a:t>环境下设计实现的电路原理图</a:t>
            </a:r>
            <a:r>
              <a:rPr lang="en-US" altLang="zh-CN" sz="3200" b="1" dirty="0" smtClean="0">
                <a:solidFill>
                  <a:srgbClr val="0070C0"/>
                </a:solidFill>
              </a:rPr>
              <a:t> </a:t>
            </a:r>
            <a:endParaRPr lang="zh-CN" altLang="en-US" sz="3200" b="1" dirty="0">
              <a:solidFill>
                <a:srgbClr val="0070C0"/>
              </a:solidFill>
            </a:endParaRPr>
          </a:p>
        </p:txBody>
      </p:sp>
      <p:sp>
        <p:nvSpPr>
          <p:cNvPr id="8" name="圆角矩形标注 7"/>
          <p:cNvSpPr/>
          <p:nvPr/>
        </p:nvSpPr>
        <p:spPr>
          <a:xfrm>
            <a:off x="5004048" y="2222144"/>
            <a:ext cx="3744416" cy="1350872"/>
          </a:xfrm>
          <a:prstGeom prst="wedgeRoundRectCallout">
            <a:avLst>
              <a:gd name="adj1" fmla="val -36543"/>
              <a:gd name="adj2" fmla="val 6576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smtClean="0">
                <a:solidFill>
                  <a:srgbClr val="0070C0"/>
                </a:solidFill>
              </a:rPr>
              <a:t>请参见</a:t>
            </a:r>
            <a:r>
              <a:rPr lang="zh-CN" altLang="en-US" sz="2800" b="1" i="1" u="sng" dirty="0" smtClean="0">
                <a:solidFill>
                  <a:srgbClr val="FF0000"/>
                </a:solidFill>
              </a:rPr>
              <a:t>实验教程</a:t>
            </a:r>
            <a:r>
              <a:rPr lang="zh-CN" altLang="en-US" sz="2800" b="1" dirty="0" smtClean="0">
                <a:solidFill>
                  <a:srgbClr val="0070C0"/>
                </a:solidFill>
              </a:rPr>
              <a:t>第</a:t>
            </a:r>
            <a:r>
              <a:rPr lang="en-US" altLang="zh-CN" sz="2800" b="1" dirty="0" smtClean="0">
                <a:solidFill>
                  <a:srgbClr val="0070C0"/>
                </a:solidFill>
              </a:rPr>
              <a:t>85</a:t>
            </a:r>
            <a:r>
              <a:rPr lang="zh-CN" altLang="en-US" sz="2800" b="1" dirty="0" smtClean="0">
                <a:solidFill>
                  <a:srgbClr val="0070C0"/>
                </a:solidFill>
              </a:rPr>
              <a:t>页自行在</a:t>
            </a:r>
            <a:r>
              <a:rPr lang="en-US" altLang="zh-CN" sz="2800" b="1" dirty="0" smtClean="0">
                <a:solidFill>
                  <a:srgbClr val="0070C0"/>
                </a:solidFill>
              </a:rPr>
              <a:t>Proteus</a:t>
            </a:r>
            <a:r>
              <a:rPr lang="zh-CN" altLang="en-US" sz="2800" b="1" dirty="0" smtClean="0">
                <a:solidFill>
                  <a:srgbClr val="0070C0"/>
                </a:solidFill>
              </a:rPr>
              <a:t>环境下设计完成</a:t>
            </a:r>
            <a:endParaRPr lang="zh-CN" altLang="en-US" sz="2800" b="1" dirty="0">
              <a:solidFill>
                <a:srgbClr val="0070C0"/>
              </a:solidFill>
            </a:endParaRPr>
          </a:p>
        </p:txBody>
      </p:sp>
      <p:sp>
        <p:nvSpPr>
          <p:cNvPr id="9" name="圆角矩形标注 8"/>
          <p:cNvSpPr/>
          <p:nvPr/>
        </p:nvSpPr>
        <p:spPr>
          <a:xfrm>
            <a:off x="1763687" y="4509120"/>
            <a:ext cx="2830152" cy="1008112"/>
          </a:xfrm>
          <a:prstGeom prst="wedgeRoundRectCallout">
            <a:avLst>
              <a:gd name="adj1" fmla="val -26500"/>
              <a:gd name="adj2" fmla="val -6568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smtClean="0">
                <a:solidFill>
                  <a:srgbClr val="0070C0"/>
                </a:solidFill>
              </a:rPr>
              <a:t>注意本次实验要求用红色</a:t>
            </a:r>
            <a:r>
              <a:rPr lang="en-US" altLang="zh-CN" sz="2800" b="1" dirty="0" smtClean="0">
                <a:solidFill>
                  <a:srgbClr val="0070C0"/>
                </a:solidFill>
              </a:rPr>
              <a:t>LED</a:t>
            </a:r>
            <a:endParaRPr lang="zh-CN" altLang="en-US" sz="2800" b="1" dirty="0">
              <a:solidFill>
                <a:srgbClr val="0070C0"/>
              </a:solidFill>
            </a:endParaRPr>
          </a:p>
        </p:txBody>
      </p:sp>
    </p:spTree>
    <p:extLst>
      <p:ext uri="{BB962C8B-B14F-4D97-AF65-F5344CB8AC3E}">
        <p14:creationId xmlns:p14="http://schemas.microsoft.com/office/powerpoint/2010/main" val="292459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4" y="2222144"/>
            <a:ext cx="5210175"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a:bodyPr>
          <a:lstStyle/>
          <a:p>
            <a:r>
              <a:rPr lang="zh-CN" altLang="en-US" sz="4800" b="1" dirty="0" smtClean="0"/>
              <a:t>发光二极管</a:t>
            </a:r>
            <a:r>
              <a:rPr lang="en-US" altLang="zh-CN" sz="4800" b="1" dirty="0" smtClean="0"/>
              <a:t>LED</a:t>
            </a:r>
            <a:r>
              <a:rPr lang="zh-CN" altLang="en-US" sz="4800" b="1" dirty="0" smtClean="0"/>
              <a:t>驱动实验（续）</a:t>
            </a:r>
            <a:endParaRPr lang="zh-CN" altLang="en-US" sz="48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2</a:t>
            </a:r>
            <a:r>
              <a:rPr lang="en-US" altLang="zh-CN" sz="3200" b="1" dirty="0" smtClean="0">
                <a:solidFill>
                  <a:srgbClr val="0070C0"/>
                </a:solidFill>
              </a:rPr>
              <a:t>. </a:t>
            </a:r>
            <a:r>
              <a:rPr lang="zh-CN" altLang="en-US" sz="3200" b="1" dirty="0" smtClean="0">
                <a:solidFill>
                  <a:srgbClr val="0070C0"/>
                </a:solidFill>
              </a:rPr>
              <a:t>实际电路的建立</a:t>
            </a:r>
            <a:r>
              <a:rPr lang="en-US" altLang="zh-CN" sz="3200" b="1" dirty="0" smtClean="0">
                <a:solidFill>
                  <a:srgbClr val="0070C0"/>
                </a:solidFill>
              </a:rPr>
              <a:t> </a:t>
            </a:r>
            <a:endParaRPr lang="zh-CN" altLang="en-US" sz="3200" b="1" dirty="0">
              <a:solidFill>
                <a:srgbClr val="0070C0"/>
              </a:solidFill>
            </a:endParaRPr>
          </a:p>
        </p:txBody>
      </p:sp>
      <p:sp>
        <p:nvSpPr>
          <p:cNvPr id="8" name="圆角矩形标注 7"/>
          <p:cNvSpPr/>
          <p:nvPr/>
        </p:nvSpPr>
        <p:spPr>
          <a:xfrm>
            <a:off x="5940152" y="2222144"/>
            <a:ext cx="2808312" cy="3223080"/>
          </a:xfrm>
          <a:prstGeom prst="wedgeRoundRectCallout">
            <a:avLst>
              <a:gd name="adj1" fmla="val -66390"/>
              <a:gd name="adj2" fmla="val 1706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smtClean="0">
                <a:solidFill>
                  <a:srgbClr val="0070C0"/>
                </a:solidFill>
              </a:rPr>
              <a:t>根据</a:t>
            </a:r>
            <a:r>
              <a:rPr lang="en-US" altLang="zh-CN" sz="2800" b="1" dirty="0" smtClean="0">
                <a:solidFill>
                  <a:srgbClr val="0070C0"/>
                </a:solidFill>
              </a:rPr>
              <a:t>Proteus</a:t>
            </a:r>
            <a:r>
              <a:rPr lang="zh-CN" altLang="en-US" sz="2800" b="1" dirty="0" smtClean="0">
                <a:solidFill>
                  <a:srgbClr val="0070C0"/>
                </a:solidFill>
              </a:rPr>
              <a:t>设计的原理图建立的实际电路，请注意图中的连线与原理图中的一一对应关系。</a:t>
            </a:r>
            <a:endParaRPr lang="zh-CN" altLang="en-US" sz="2800" b="1" dirty="0">
              <a:solidFill>
                <a:srgbClr val="0070C0"/>
              </a:solidFill>
            </a:endParaRPr>
          </a:p>
        </p:txBody>
      </p:sp>
    </p:spTree>
    <p:extLst>
      <p:ext uri="{BB962C8B-B14F-4D97-AF65-F5344CB8AC3E}">
        <p14:creationId xmlns:p14="http://schemas.microsoft.com/office/powerpoint/2010/main" val="223837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031" y="2185359"/>
            <a:ext cx="3349615" cy="4465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74638"/>
            <a:ext cx="9144000" cy="1143000"/>
          </a:xfrm>
        </p:spPr>
        <p:txBody>
          <a:bodyPr>
            <a:normAutofit/>
          </a:bodyPr>
          <a:lstStyle/>
          <a:p>
            <a:r>
              <a:rPr lang="zh-CN" altLang="en-US" sz="4800" b="1" dirty="0" smtClean="0"/>
              <a:t>发光二极管</a:t>
            </a:r>
            <a:r>
              <a:rPr lang="en-US" altLang="zh-CN" sz="4800" b="1" dirty="0" smtClean="0"/>
              <a:t>LED</a:t>
            </a:r>
            <a:r>
              <a:rPr lang="zh-CN" altLang="en-US" sz="4800" b="1" dirty="0" smtClean="0"/>
              <a:t>驱动实验（续）</a:t>
            </a:r>
            <a:endParaRPr lang="zh-CN" altLang="en-US" sz="48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5" name="TextBox 4"/>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2</a:t>
            </a:r>
            <a:r>
              <a:rPr lang="en-US" altLang="zh-CN" sz="3200" b="1" dirty="0" smtClean="0">
                <a:solidFill>
                  <a:srgbClr val="0070C0"/>
                </a:solidFill>
              </a:rPr>
              <a:t>. </a:t>
            </a:r>
            <a:r>
              <a:rPr lang="zh-CN" altLang="en-US" sz="3200" b="1" dirty="0" smtClean="0">
                <a:solidFill>
                  <a:srgbClr val="0070C0"/>
                </a:solidFill>
              </a:rPr>
              <a:t>实际电路的调节与测量</a:t>
            </a:r>
            <a:r>
              <a:rPr lang="en-US" altLang="zh-CN" sz="3200" b="1" dirty="0" smtClean="0">
                <a:solidFill>
                  <a:srgbClr val="0070C0"/>
                </a:solidFill>
              </a:rPr>
              <a:t> </a:t>
            </a:r>
            <a:endParaRPr lang="zh-CN" altLang="en-US" sz="3200" b="1" dirty="0">
              <a:solidFill>
                <a:srgbClr val="0070C0"/>
              </a:solidFill>
            </a:endParaRPr>
          </a:p>
        </p:txBody>
      </p:sp>
      <p:sp>
        <p:nvSpPr>
          <p:cNvPr id="8" name="圆角矩形标注 7"/>
          <p:cNvSpPr/>
          <p:nvPr/>
        </p:nvSpPr>
        <p:spPr>
          <a:xfrm>
            <a:off x="323528" y="2185359"/>
            <a:ext cx="2448272" cy="3979945"/>
          </a:xfrm>
          <a:prstGeom prst="wedgeRoundRectCallout">
            <a:avLst>
              <a:gd name="adj1" fmla="val 77403"/>
              <a:gd name="adj2" fmla="val -1930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smtClean="0">
                <a:solidFill>
                  <a:srgbClr val="0070C0"/>
                </a:solidFill>
              </a:rPr>
              <a:t>利用万用表的直流电压挡测量</a:t>
            </a:r>
            <a:r>
              <a:rPr lang="en-US" altLang="zh-CN" sz="2800" b="1" dirty="0" smtClean="0">
                <a:solidFill>
                  <a:srgbClr val="0070C0"/>
                </a:solidFill>
              </a:rPr>
              <a:t>300</a:t>
            </a:r>
            <a:r>
              <a:rPr lang="el-GR" altLang="zh-CN" sz="2800" b="1" dirty="0" smtClean="0">
                <a:solidFill>
                  <a:srgbClr val="0070C0"/>
                </a:solidFill>
              </a:rPr>
              <a:t>Ω</a:t>
            </a:r>
            <a:r>
              <a:rPr lang="zh-CN" altLang="en-US" sz="2800" b="1" dirty="0" smtClean="0">
                <a:solidFill>
                  <a:srgbClr val="0070C0"/>
                </a:solidFill>
              </a:rPr>
              <a:t>电阻两端的电压，如图所示可知此时电路中流过</a:t>
            </a:r>
            <a:r>
              <a:rPr lang="en-US" altLang="zh-CN" sz="2800" b="1" dirty="0" smtClean="0">
                <a:solidFill>
                  <a:srgbClr val="0070C0"/>
                </a:solidFill>
              </a:rPr>
              <a:t>LED</a:t>
            </a:r>
            <a:r>
              <a:rPr lang="zh-CN" altLang="en-US" sz="2800" b="1" dirty="0" smtClean="0">
                <a:solidFill>
                  <a:srgbClr val="0070C0"/>
                </a:solidFill>
              </a:rPr>
              <a:t>的电流是多少</a:t>
            </a:r>
            <a:r>
              <a:rPr lang="en-US" altLang="zh-CN" sz="2800" b="1" dirty="0" smtClean="0">
                <a:solidFill>
                  <a:srgbClr val="0070C0"/>
                </a:solidFill>
              </a:rPr>
              <a:t>?</a:t>
            </a:r>
            <a:endParaRPr lang="zh-CN" altLang="en-US" sz="2800" b="1" dirty="0">
              <a:solidFill>
                <a:srgbClr val="0070C0"/>
              </a:solidFill>
            </a:endParaRPr>
          </a:p>
        </p:txBody>
      </p:sp>
      <p:sp>
        <p:nvSpPr>
          <p:cNvPr id="9" name="圆角矩形标注 8"/>
          <p:cNvSpPr/>
          <p:nvPr/>
        </p:nvSpPr>
        <p:spPr>
          <a:xfrm>
            <a:off x="6444208" y="2193703"/>
            <a:ext cx="2304256" cy="2819473"/>
          </a:xfrm>
          <a:prstGeom prst="wedgeRoundRectCallout">
            <a:avLst>
              <a:gd name="adj1" fmla="val -81407"/>
              <a:gd name="adj2" fmla="val 4541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smtClean="0">
                <a:solidFill>
                  <a:srgbClr val="0070C0"/>
                </a:solidFill>
              </a:rPr>
              <a:t>请思考：调节</a:t>
            </a:r>
            <a:r>
              <a:rPr lang="en-US" altLang="zh-CN" sz="2800" b="1" dirty="0" smtClean="0">
                <a:solidFill>
                  <a:srgbClr val="0070C0"/>
                </a:solidFill>
              </a:rPr>
              <a:t>20K</a:t>
            </a:r>
            <a:r>
              <a:rPr lang="zh-CN" altLang="en-US" sz="2800" b="1" dirty="0" smtClean="0">
                <a:solidFill>
                  <a:srgbClr val="0070C0"/>
                </a:solidFill>
              </a:rPr>
              <a:t>电位器的旋钮会如何改变流过发光</a:t>
            </a:r>
            <a:r>
              <a:rPr lang="en-US" altLang="zh-CN" sz="2800" b="1" dirty="0" smtClean="0">
                <a:solidFill>
                  <a:srgbClr val="0070C0"/>
                </a:solidFill>
              </a:rPr>
              <a:t>LED</a:t>
            </a:r>
            <a:r>
              <a:rPr lang="zh-CN" altLang="en-US" sz="2800" b="1" dirty="0" smtClean="0">
                <a:solidFill>
                  <a:srgbClr val="0070C0"/>
                </a:solidFill>
              </a:rPr>
              <a:t>的电流值</a:t>
            </a:r>
            <a:r>
              <a:rPr lang="en-US" altLang="zh-CN" sz="2800" b="1" dirty="0" smtClean="0">
                <a:solidFill>
                  <a:srgbClr val="0070C0"/>
                </a:solidFill>
              </a:rPr>
              <a:t>?</a:t>
            </a:r>
            <a:endParaRPr lang="zh-CN" altLang="en-US" sz="2800" b="1" dirty="0">
              <a:solidFill>
                <a:srgbClr val="0070C0"/>
              </a:solidFill>
            </a:endParaRPr>
          </a:p>
        </p:txBody>
      </p:sp>
    </p:spTree>
    <p:extLst>
      <p:ext uri="{BB962C8B-B14F-4D97-AF65-F5344CB8AC3E}">
        <p14:creationId xmlns:p14="http://schemas.microsoft.com/office/powerpoint/2010/main" val="78201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5400" b="1" dirty="0" smtClean="0"/>
              <a:t>实验箱简介（续）</a:t>
            </a:r>
            <a:endParaRPr lang="zh-CN" altLang="en-US" sz="5400" dirty="0"/>
          </a:p>
        </p:txBody>
      </p:sp>
      <p:sp>
        <p:nvSpPr>
          <p:cNvPr id="4" name="页脚占位符 3"/>
          <p:cNvSpPr>
            <a:spLocks noGrp="1"/>
          </p:cNvSpPr>
          <p:nvPr>
            <p:ph type="ftr" sz="quarter" idx="11"/>
          </p:nvPr>
        </p:nvSpPr>
        <p:spPr/>
        <p:txBody>
          <a:bodyPr/>
          <a:lstStyle/>
          <a:p>
            <a:r>
              <a:rPr lang="zh-CN" altLang="en-US" smtClean="0"/>
              <a:t>制作者：于成，</a:t>
            </a:r>
            <a:r>
              <a:rPr lang="en-US" altLang="zh-CN" smtClean="0"/>
              <a:t>2021.03</a:t>
            </a:r>
            <a:r>
              <a:rPr lang="zh-CN" altLang="en-US" smtClean="0"/>
              <a:t>修订</a:t>
            </a:r>
            <a:endParaRPr lang="zh-CN" altLang="en-US" dirty="0"/>
          </a:p>
        </p:txBody>
      </p:sp>
      <p:sp>
        <p:nvSpPr>
          <p:cNvPr id="6" name="TextBox 5"/>
          <p:cNvSpPr txBox="1"/>
          <p:nvPr/>
        </p:nvSpPr>
        <p:spPr>
          <a:xfrm>
            <a:off x="439214" y="1504600"/>
            <a:ext cx="8309250" cy="584775"/>
          </a:xfrm>
          <a:prstGeom prst="rect">
            <a:avLst/>
          </a:prstGeom>
          <a:noFill/>
          <a:ln>
            <a:solidFill>
              <a:schemeClr val="accent1"/>
            </a:solidFill>
          </a:ln>
        </p:spPr>
        <p:txBody>
          <a:bodyPr wrap="square" rtlCol="0">
            <a:spAutoFit/>
          </a:bodyPr>
          <a:lstStyle/>
          <a:p>
            <a:pPr algn="ctr"/>
            <a:r>
              <a:rPr lang="en-US" altLang="zh-CN" sz="3200" b="1" dirty="0">
                <a:solidFill>
                  <a:srgbClr val="0070C0"/>
                </a:solidFill>
              </a:rPr>
              <a:t>6</a:t>
            </a:r>
            <a:r>
              <a:rPr lang="en-US" altLang="zh-CN" sz="3200" b="1" dirty="0" smtClean="0">
                <a:solidFill>
                  <a:srgbClr val="0070C0"/>
                </a:solidFill>
              </a:rPr>
              <a:t>.</a:t>
            </a:r>
            <a:r>
              <a:rPr lang="zh-CN" altLang="en-US" sz="3200" b="1" dirty="0">
                <a:solidFill>
                  <a:srgbClr val="0070C0"/>
                </a:solidFill>
              </a:rPr>
              <a:t>实验箱上的电位器</a:t>
            </a:r>
            <a:r>
              <a:rPr lang="zh-CN" altLang="en-US" sz="3200" b="1" dirty="0" smtClean="0">
                <a:solidFill>
                  <a:srgbClr val="0070C0"/>
                </a:solidFill>
              </a:rPr>
              <a:t>（</a:t>
            </a:r>
            <a:r>
              <a:rPr lang="zh-CN" altLang="en-US" sz="3200" b="1" dirty="0">
                <a:solidFill>
                  <a:srgbClr val="0070C0"/>
                </a:solidFill>
              </a:rPr>
              <a:t>续</a:t>
            </a:r>
            <a:r>
              <a:rPr lang="zh-CN" altLang="en-US" sz="3200" b="1" dirty="0" smtClean="0">
                <a:solidFill>
                  <a:srgbClr val="0070C0"/>
                </a:solidFill>
              </a:rPr>
              <a:t>）</a:t>
            </a:r>
          </a:p>
        </p:txBody>
      </p:sp>
      <p:sp>
        <p:nvSpPr>
          <p:cNvPr id="9" name="圆角矩形标注 8"/>
          <p:cNvSpPr/>
          <p:nvPr/>
        </p:nvSpPr>
        <p:spPr>
          <a:xfrm>
            <a:off x="437574" y="5013176"/>
            <a:ext cx="8310849" cy="1224136"/>
          </a:xfrm>
          <a:prstGeom prst="wedgeRoundRectCallout">
            <a:avLst>
              <a:gd name="adj1" fmla="val 9894"/>
              <a:gd name="adj2" fmla="val -8953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smtClean="0"/>
              <a:t>       </a:t>
            </a:r>
            <a:r>
              <a:rPr lang="zh-CN" altLang="en-US" sz="3200" b="1" smtClean="0">
                <a:solidFill>
                  <a:srgbClr val="0070C0"/>
                </a:solidFill>
              </a:rPr>
              <a:t>实验箱上的</a:t>
            </a:r>
            <a:r>
              <a:rPr lang="en-US" altLang="zh-CN" sz="3200" b="1" dirty="0" smtClean="0">
                <a:solidFill>
                  <a:srgbClr val="0070C0"/>
                </a:solidFill>
              </a:rPr>
              <a:t>1K、100K</a:t>
            </a:r>
            <a:r>
              <a:rPr lang="zh-CN" altLang="en-US" sz="3200" b="1" dirty="0" smtClean="0">
                <a:solidFill>
                  <a:srgbClr val="0070C0"/>
                </a:solidFill>
              </a:rPr>
              <a:t>电位器具有和</a:t>
            </a:r>
            <a:r>
              <a:rPr lang="en-US" altLang="zh-CN" sz="3200" b="1" dirty="0" smtClean="0">
                <a:solidFill>
                  <a:srgbClr val="0070C0"/>
                </a:solidFill>
              </a:rPr>
              <a:t>10K</a:t>
            </a:r>
            <a:r>
              <a:rPr lang="zh-CN" altLang="en-US" sz="3200" b="1" dirty="0" smtClean="0">
                <a:solidFill>
                  <a:srgbClr val="0070C0"/>
                </a:solidFill>
              </a:rPr>
              <a:t>电位器相同的结构和工作原理。</a:t>
            </a:r>
            <a:endParaRPr lang="zh-CN" altLang="en-US" sz="3200" b="1" dirty="0">
              <a:solidFill>
                <a:srgbClr val="0070C0"/>
              </a:solidFill>
            </a:endParaRPr>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15" y="2204864"/>
            <a:ext cx="8309250"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071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Fan</Template>
  <TotalTime>1567</TotalTime>
  <Words>4962</Words>
  <Application>Microsoft Office PowerPoint</Application>
  <PresentationFormat>全屏显示(4:3)</PresentationFormat>
  <Paragraphs>463</Paragraphs>
  <Slides>83</Slides>
  <Notes>3</Notes>
  <HiddenSlides>0</HiddenSlides>
  <MMClips>0</MMClips>
  <ScaleCrop>false</ScaleCrop>
  <HeadingPairs>
    <vt:vector size="4" baseType="variant">
      <vt:variant>
        <vt:lpstr>主题</vt:lpstr>
      </vt:variant>
      <vt:variant>
        <vt:i4>1</vt:i4>
      </vt:variant>
      <vt:variant>
        <vt:lpstr>幻灯片标题</vt:lpstr>
      </vt:variant>
      <vt:variant>
        <vt:i4>83</vt:i4>
      </vt:variant>
    </vt:vector>
  </HeadingPairs>
  <TitlesOfParts>
    <vt:vector size="84" baseType="lpstr">
      <vt:lpstr>暗香扑面</vt:lpstr>
      <vt:lpstr>常用电子元器件的识别与数字万用表基本操作的快速入门</vt:lpstr>
      <vt:lpstr>主要内容概述</vt:lpstr>
      <vt:lpstr>实验箱简介</vt:lpstr>
      <vt:lpstr>实验箱简介（续）</vt:lpstr>
      <vt:lpstr>实验箱简介（续）</vt:lpstr>
      <vt:lpstr>实验箱简介（续）</vt:lpstr>
      <vt:lpstr>实验箱简介（续）</vt:lpstr>
      <vt:lpstr>实验箱简介（续）</vt:lpstr>
      <vt:lpstr>实验箱简介（续）</vt:lpstr>
      <vt:lpstr>实验箱简介（续）</vt:lpstr>
      <vt:lpstr>实验箱简介（续）</vt:lpstr>
      <vt:lpstr>实验箱简介（续）</vt:lpstr>
      <vt:lpstr>实验箱简介（续）</vt:lpstr>
      <vt:lpstr>常用电子元器件简介</vt:lpstr>
      <vt:lpstr>常用电子元器件简介（续）</vt:lpstr>
      <vt:lpstr>常用电子元器件简介（续）</vt:lpstr>
      <vt:lpstr>常用电子元器件简介（续）</vt:lpstr>
      <vt:lpstr>常用电子元器件简介（续）</vt:lpstr>
      <vt:lpstr>常用电子元器件简介（续）</vt:lpstr>
      <vt:lpstr>常用电子元器件简介（续）</vt:lpstr>
      <vt:lpstr>常用电子元器件简介（续）</vt:lpstr>
      <vt:lpstr>数字万用表的基本操作</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UT39A型数字万用表</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数字万用表的基本操作（续）</vt:lpstr>
      <vt:lpstr>发光二极管LED驱动实验</vt:lpstr>
      <vt:lpstr>发光二极管LED驱动实验（续）</vt:lpstr>
      <vt:lpstr>发光二极管LED驱动实验（续）</vt:lpstr>
      <vt:lpstr>发光二极管LED驱动实验（续）</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常用电子技术实验仪器与元器件的使用</dc:title>
  <dc:creator>think</dc:creator>
  <cp:lastModifiedBy>think</cp:lastModifiedBy>
  <cp:revision>94</cp:revision>
  <dcterms:created xsi:type="dcterms:W3CDTF">2017-02-25T13:53:56Z</dcterms:created>
  <dcterms:modified xsi:type="dcterms:W3CDTF">2021-03-16T07:28:32Z</dcterms:modified>
</cp:coreProperties>
</file>